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6858000" cx="12192000"/>
  <p:notesSz cx="6858000" cy="9144000"/>
  <p:embeddedFontLst>
    <p:embeddedFont>
      <p:font typeface="Helvetica Neue"/>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84B5A06-AA67-48AE-9BEB-462D716BB11F}">
  <a:tblStyle styleId="{884B5A06-AA67-48AE-9BEB-462D716BB11F}"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99ECD7D-5965-48BF-9A52-57C3D7B7B6F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37"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4.xml"/><Relationship Id="rId41" Type="http://schemas.openxmlformats.org/officeDocument/2006/relationships/font" Target="fonts/HelveticaNeue-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HelveticaNeue-bold.fntdata"/><Relationship Id="rId16" Type="http://schemas.openxmlformats.org/officeDocument/2006/relationships/slide" Target="slides/slide10.xml"/><Relationship Id="rId38" Type="http://schemas.openxmlformats.org/officeDocument/2006/relationships/font" Target="fonts/HelveticaNeu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 name="Shape 15"/>
        <p:cNvGrpSpPr/>
        <p:nvPr/>
      </p:nvGrpSpPr>
      <p:grpSpPr>
        <a:xfrm>
          <a:off x="0" y="0"/>
          <a:ext cx="0" cy="0"/>
          <a:chOff x="0" y="0"/>
          <a:chExt cx="0" cy="0"/>
        </a:xfrm>
      </p:grpSpPr>
      <p:sp>
        <p:nvSpPr>
          <p:cNvPr id="16" name="Google Shape;1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 name="Google Shape;1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85e1aed29_0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485e1aed29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85e1aed29_0_2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485e1aed29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61dfdff0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461dfdff0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61dfdff0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61dfdff0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461dfdff0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61dfdff09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61dfdff09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For numerical variables, normal distribution is assumed</a:t>
            </a:r>
            <a:endParaRPr sz="1800"/>
          </a:p>
          <a:p>
            <a:pPr indent="0" lvl="0" marL="0" rtl="0" algn="l">
              <a:spcBef>
                <a:spcPts val="0"/>
              </a:spcBef>
              <a:spcAft>
                <a:spcPts val="0"/>
              </a:spcAft>
              <a:buNone/>
            </a:pPr>
            <a:r>
              <a:t/>
            </a:r>
            <a:endParaRPr/>
          </a:p>
        </p:txBody>
      </p:sp>
      <p:sp>
        <p:nvSpPr>
          <p:cNvPr id="185" name="Google Shape;185;g461dfdff09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868e8b7f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868e8b7f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For numerical variables, normal distribution is assumed</a:t>
            </a:r>
            <a:endParaRPr sz="1800"/>
          </a:p>
          <a:p>
            <a:pPr indent="0" lvl="0" marL="0" rtl="0" algn="l">
              <a:spcBef>
                <a:spcPts val="0"/>
              </a:spcBef>
              <a:spcAft>
                <a:spcPts val="0"/>
              </a:spcAft>
              <a:buNone/>
            </a:pPr>
            <a:r>
              <a:t/>
            </a:r>
            <a:endParaRPr/>
          </a:p>
        </p:txBody>
      </p:sp>
      <p:sp>
        <p:nvSpPr>
          <p:cNvPr id="197" name="Google Shape;197;g4868e8b7f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85e1aed29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85e1aed29_0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485e1aed29_0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61dfe0653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61dfe0653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461dfe0653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61dfdff09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61dfdff09_2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Clr>
                <a:schemeClr val="dk1"/>
              </a:buClr>
              <a:buSzPts val="1200"/>
              <a:buChar char="●"/>
            </a:pPr>
            <a:r>
              <a:rPr lang="en-US"/>
              <a:t>Commonly used to deduplicate large quantities of documents, webpages, and other files</a:t>
            </a:r>
            <a:endParaRPr/>
          </a:p>
          <a:p>
            <a:pPr indent="-304800" lvl="0" marL="457200" rtl="0" algn="l">
              <a:spcBef>
                <a:spcPts val="0"/>
              </a:spcBef>
              <a:spcAft>
                <a:spcPts val="0"/>
              </a:spcAft>
              <a:buClr>
                <a:schemeClr val="dk1"/>
              </a:buClr>
              <a:buSzPts val="1200"/>
              <a:buChar char="●"/>
            </a:pPr>
            <a:r>
              <a:rPr lang="en-US"/>
              <a:t>Hash data points into buckets so that data points near each other are located in the same buckets with high probability</a:t>
            </a:r>
            <a:endParaRPr/>
          </a:p>
        </p:txBody>
      </p:sp>
      <p:sp>
        <p:nvSpPr>
          <p:cNvPr id="247" name="Google Shape;247;g461dfdff09_2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85e1aed29_0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485e1aed29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 name="Shape 30"/>
        <p:cNvGrpSpPr/>
        <p:nvPr/>
      </p:nvGrpSpPr>
      <p:grpSpPr>
        <a:xfrm>
          <a:off x="0" y="0"/>
          <a:ext cx="0" cy="0"/>
          <a:chOff x="0" y="0"/>
          <a:chExt cx="0" cy="0"/>
        </a:xfrm>
      </p:grpSpPr>
      <p:sp>
        <p:nvSpPr>
          <p:cNvPr id="31" name="Google Shape;3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 name="Google Shape;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61dfe0653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461dfe0653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85e1aed29_0_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485e1aed29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85e1aed29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485e1aed29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85e1aed2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485e1aed2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85e1aed29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485e1aed29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85e1aed29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485e1aed29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85e1aed29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485e1aed29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85e1aed29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485e1aed29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85e1aed29_0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485e1aed29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85e1aed29_0_2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485e1aed29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just">
              <a:lnSpc>
                <a:spcPct val="115000"/>
              </a:lnSpc>
              <a:spcBef>
                <a:spcPts val="1000"/>
              </a:spcBef>
              <a:spcAft>
                <a:spcPts val="0"/>
              </a:spcAft>
              <a:buClr>
                <a:schemeClr val="dk1"/>
              </a:buClr>
              <a:buSzPts val="1100"/>
              <a:buFont typeface="Arial"/>
              <a:buNone/>
            </a:pPr>
            <a:r>
              <a:rPr lang="en-US" sz="800">
                <a:latin typeface="Helvetica Neue"/>
                <a:ea typeface="Helvetica Neue"/>
                <a:cs typeface="Helvetica Neue"/>
                <a:sym typeface="Helvetica Neue"/>
              </a:rPr>
              <a:t>We want to take the proverbial rabbit hole out of Expedia’s hotel search by providing personalized hotel recommendations to travellers. Matching users with their preferences will essentially decrease the searching time cost and optimize the user experience (UE). Eventually, an increasing user stickiness will turn out a higher revenue for online travel agencies (OTAs).</a:t>
            </a:r>
            <a:endParaRPr sz="800"/>
          </a:p>
          <a:p>
            <a:pPr indent="0" lvl="0" marL="0" rtl="0" algn="l">
              <a:spcBef>
                <a:spcPts val="1000"/>
              </a:spcBef>
              <a:spcAft>
                <a:spcPts val="0"/>
              </a:spcAft>
              <a:buNone/>
            </a:pPr>
            <a:r>
              <a:t/>
            </a:r>
            <a:endParaRPr sz="800"/>
          </a:p>
        </p:txBody>
      </p:sp>
      <p:sp>
        <p:nvSpPr>
          <p:cNvPr id="66" name="Google Shape;6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85e1aed29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g485e1aed29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85e1aed29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485e1aed29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85e1aed29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485e1aed29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85e1aed29_0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485e1aed29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61dfe0653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461dfe0653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p:cSld name="标题和内容">
    <p:spTree>
      <p:nvGrpSpPr>
        <p:cNvPr id="11" name="Shape 11"/>
        <p:cNvGrpSpPr/>
        <p:nvPr/>
      </p:nvGrpSpPr>
      <p:grpSpPr>
        <a:xfrm>
          <a:off x="0" y="0"/>
          <a:ext cx="0" cy="0"/>
          <a:chOff x="0" y="0"/>
          <a:chExt cx="0" cy="0"/>
        </a:xfrm>
      </p:grpSpPr>
      <p:pic>
        <p:nvPicPr>
          <p:cNvPr id="12" name="Google Shape;12;p2"/>
          <p:cNvPicPr preferRelativeResize="0"/>
          <p:nvPr/>
        </p:nvPicPr>
        <p:blipFill>
          <a:blip r:embed="rId2">
            <a:alphaModFix/>
          </a:blip>
          <a:stretch>
            <a:fillRect/>
          </a:stretch>
        </p:blipFill>
        <p:spPr>
          <a:xfrm>
            <a:off x="9678950" y="381000"/>
            <a:ext cx="2132049" cy="519025"/>
          </a:xfrm>
          <a:prstGeom prst="rect">
            <a:avLst/>
          </a:prstGeom>
          <a:noFill/>
          <a:ln>
            <a:noFill/>
          </a:ln>
        </p:spPr>
      </p:pic>
      <p:sp>
        <p:nvSpPr>
          <p:cNvPr id="13" name="Google Shape;13;p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p:cSld name="标题幻灯片">
    <p:spTree>
      <p:nvGrpSpPr>
        <p:cNvPr id="14"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 name="Shape 18"/>
        <p:cNvGrpSpPr/>
        <p:nvPr/>
      </p:nvGrpSpPr>
      <p:grpSpPr>
        <a:xfrm>
          <a:off x="0" y="0"/>
          <a:ext cx="0" cy="0"/>
          <a:chOff x="0" y="0"/>
          <a:chExt cx="0" cy="0"/>
        </a:xfrm>
      </p:grpSpPr>
      <p:pic>
        <p:nvPicPr>
          <p:cNvPr id="19" name="Google Shape;19;p4"/>
          <p:cNvPicPr preferRelativeResize="0"/>
          <p:nvPr/>
        </p:nvPicPr>
        <p:blipFill>
          <a:blip r:embed="rId3">
            <a:alphaModFix/>
          </a:blip>
          <a:stretch>
            <a:fillRect/>
          </a:stretch>
        </p:blipFill>
        <p:spPr>
          <a:xfrm>
            <a:off x="0" y="0"/>
            <a:ext cx="12192001" cy="6858001"/>
          </a:xfrm>
          <a:prstGeom prst="rect">
            <a:avLst/>
          </a:prstGeom>
          <a:noFill/>
          <a:ln>
            <a:noFill/>
          </a:ln>
        </p:spPr>
      </p:pic>
      <p:sp>
        <p:nvSpPr>
          <p:cNvPr id="20" name="Google Shape;20;p4"/>
          <p:cNvSpPr/>
          <p:nvPr/>
        </p:nvSpPr>
        <p:spPr>
          <a:xfrm>
            <a:off x="4696432" y="1097600"/>
            <a:ext cx="7495569" cy="5760400"/>
          </a:xfrm>
          <a:custGeom>
            <a:rect b="b" l="l" r="r" t="t"/>
            <a:pathLst>
              <a:path extrusionOk="0" h="5760400" w="7495569">
                <a:moveTo>
                  <a:pt x="4052585" y="0"/>
                </a:moveTo>
                <a:cubicBezTo>
                  <a:pt x="5451448" y="0"/>
                  <a:pt x="6684773" y="708752"/>
                  <a:pt x="7413052" y="1786746"/>
                </a:cubicBezTo>
                <a:lnTo>
                  <a:pt x="7495569" y="1922573"/>
                </a:lnTo>
                <a:lnTo>
                  <a:pt x="7495569" y="5760400"/>
                </a:lnTo>
                <a:lnTo>
                  <a:pt x="381273" y="5760400"/>
                </a:lnTo>
                <a:lnTo>
                  <a:pt x="318473" y="5630034"/>
                </a:lnTo>
                <a:cubicBezTo>
                  <a:pt x="113401" y="5145190"/>
                  <a:pt x="0" y="4612131"/>
                  <a:pt x="0" y="4052585"/>
                </a:cubicBezTo>
                <a:cubicBezTo>
                  <a:pt x="0" y="1814404"/>
                  <a:pt x="1814404" y="0"/>
                  <a:pt x="4052585" y="0"/>
                </a:cubicBezTo>
                <a:close/>
              </a:path>
            </a:pathLst>
          </a:custGeom>
          <a:solidFill>
            <a:srgbClr val="F9CB0D">
              <a:alpha val="823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4"/>
          <p:cNvSpPr/>
          <p:nvPr/>
        </p:nvSpPr>
        <p:spPr>
          <a:xfrm>
            <a:off x="0" y="0"/>
            <a:ext cx="9375187" cy="7166382"/>
          </a:xfrm>
          <a:custGeom>
            <a:rect b="b" l="l" r="r" t="t"/>
            <a:pathLst>
              <a:path extrusionOk="0" h="6022170" w="11829889">
                <a:moveTo>
                  <a:pt x="0" y="0"/>
                </a:moveTo>
                <a:lnTo>
                  <a:pt x="11829889" y="0"/>
                </a:lnTo>
                <a:lnTo>
                  <a:pt x="11638999" y="372708"/>
                </a:lnTo>
                <a:cubicBezTo>
                  <a:pt x="9810981" y="3737782"/>
                  <a:pt x="6245713" y="6022170"/>
                  <a:pt x="2146897" y="6022170"/>
                </a:cubicBezTo>
                <a:cubicBezTo>
                  <a:pt x="1587968" y="6022170"/>
                  <a:pt x="1038959" y="5979692"/>
                  <a:pt x="502925" y="5897788"/>
                </a:cubicBezTo>
                <a:lnTo>
                  <a:pt x="0" y="5807975"/>
                </a:lnTo>
                <a:close/>
              </a:path>
            </a:pathLst>
          </a:custGeom>
          <a:solidFill>
            <a:srgbClr val="073763">
              <a:alpha val="934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4"/>
          <p:cNvSpPr txBox="1"/>
          <p:nvPr/>
        </p:nvSpPr>
        <p:spPr>
          <a:xfrm>
            <a:off x="737026" y="3047750"/>
            <a:ext cx="5976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3600">
              <a:solidFill>
                <a:srgbClr val="FFFFFF"/>
              </a:solidFill>
            </a:endParaRPr>
          </a:p>
        </p:txBody>
      </p:sp>
      <p:sp>
        <p:nvSpPr>
          <p:cNvPr id="23" name="Google Shape;23;p4"/>
          <p:cNvSpPr txBox="1"/>
          <p:nvPr/>
        </p:nvSpPr>
        <p:spPr>
          <a:xfrm>
            <a:off x="6796600" y="4695075"/>
            <a:ext cx="3314400" cy="193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b="1" sz="2400">
              <a:solidFill>
                <a:srgbClr val="0B5394"/>
              </a:solidFill>
            </a:endParaRPr>
          </a:p>
          <a:p>
            <a:pPr indent="0" lvl="0" marL="0" marR="0" rtl="0" algn="r">
              <a:spcBef>
                <a:spcPts val="0"/>
              </a:spcBef>
              <a:spcAft>
                <a:spcPts val="0"/>
              </a:spcAft>
              <a:buNone/>
            </a:pPr>
            <a:r>
              <a:rPr lang="en-US" sz="1600">
                <a:solidFill>
                  <a:srgbClr val="1C4587"/>
                </a:solidFill>
              </a:rPr>
              <a:t>Tong Xie</a:t>
            </a:r>
            <a:endParaRPr sz="1600">
              <a:solidFill>
                <a:srgbClr val="1C4587"/>
              </a:solidFill>
            </a:endParaRPr>
          </a:p>
          <a:p>
            <a:pPr indent="0" lvl="0" marL="0" rtl="0" algn="r">
              <a:spcBef>
                <a:spcPts val="0"/>
              </a:spcBef>
              <a:spcAft>
                <a:spcPts val="0"/>
              </a:spcAft>
              <a:buNone/>
            </a:pPr>
            <a:r>
              <a:rPr lang="en-US" sz="1600">
                <a:solidFill>
                  <a:srgbClr val="1C4587"/>
                </a:solidFill>
              </a:rPr>
              <a:t>Yidan Xue</a:t>
            </a:r>
            <a:endParaRPr sz="1600">
              <a:solidFill>
                <a:srgbClr val="1C4587"/>
              </a:solidFill>
            </a:endParaRPr>
          </a:p>
          <a:p>
            <a:pPr indent="0" lvl="0" marL="0" rtl="0" algn="r">
              <a:spcBef>
                <a:spcPts val="0"/>
              </a:spcBef>
              <a:spcAft>
                <a:spcPts val="0"/>
              </a:spcAft>
              <a:buNone/>
            </a:pPr>
            <a:r>
              <a:rPr lang="en-US" sz="1600">
                <a:solidFill>
                  <a:srgbClr val="1C4587"/>
                </a:solidFill>
              </a:rPr>
              <a:t>Yifeng Wang</a:t>
            </a:r>
            <a:endParaRPr sz="1600">
              <a:solidFill>
                <a:srgbClr val="1C4587"/>
              </a:solidFill>
            </a:endParaRPr>
          </a:p>
          <a:p>
            <a:pPr indent="0" lvl="0" marL="0" rtl="0" algn="r">
              <a:spcBef>
                <a:spcPts val="0"/>
              </a:spcBef>
              <a:spcAft>
                <a:spcPts val="0"/>
              </a:spcAft>
              <a:buNone/>
            </a:pPr>
            <a:r>
              <a:rPr lang="en-US" sz="1600">
                <a:solidFill>
                  <a:srgbClr val="1C4587"/>
                </a:solidFill>
              </a:rPr>
              <a:t>Ningdong Wang</a:t>
            </a:r>
            <a:endParaRPr sz="1600">
              <a:solidFill>
                <a:srgbClr val="1C4587"/>
              </a:solidFill>
            </a:endParaRPr>
          </a:p>
          <a:p>
            <a:pPr indent="0" lvl="0" marL="0" marR="0" rtl="0" algn="r">
              <a:spcBef>
                <a:spcPts val="0"/>
              </a:spcBef>
              <a:spcAft>
                <a:spcPts val="0"/>
              </a:spcAft>
              <a:buNone/>
            </a:pPr>
            <a:r>
              <a:rPr lang="en-US" sz="1600">
                <a:solidFill>
                  <a:srgbClr val="1C4587"/>
                </a:solidFill>
              </a:rPr>
              <a:t>Weichen Zhang</a:t>
            </a:r>
            <a:endParaRPr sz="1600">
              <a:solidFill>
                <a:srgbClr val="1C4587"/>
              </a:solidFill>
            </a:endParaRPr>
          </a:p>
          <a:p>
            <a:pPr indent="0" lvl="0" marL="0" marR="0" rtl="0" algn="r">
              <a:spcBef>
                <a:spcPts val="0"/>
              </a:spcBef>
              <a:spcAft>
                <a:spcPts val="0"/>
              </a:spcAft>
              <a:buNone/>
            </a:pPr>
            <a:r>
              <a:t/>
            </a:r>
            <a:endParaRPr sz="1800">
              <a:solidFill>
                <a:srgbClr val="1C4587"/>
              </a:solidFill>
            </a:endParaRPr>
          </a:p>
        </p:txBody>
      </p:sp>
      <p:sp>
        <p:nvSpPr>
          <p:cNvPr id="24" name="Google Shape;24;p4"/>
          <p:cNvSpPr/>
          <p:nvPr/>
        </p:nvSpPr>
        <p:spPr>
          <a:xfrm>
            <a:off x="432225" y="1924025"/>
            <a:ext cx="6450000" cy="193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400"/>
              </a:spcBef>
              <a:spcAft>
                <a:spcPts val="0"/>
              </a:spcAft>
              <a:buClr>
                <a:schemeClr val="dk1"/>
              </a:buClr>
              <a:buSzPts val="1100"/>
              <a:buFont typeface="Arial"/>
              <a:buNone/>
            </a:pPr>
            <a:r>
              <a:rPr b="1" lang="en-US" sz="5000">
                <a:solidFill>
                  <a:srgbClr val="FFFFFF"/>
                </a:solidFill>
              </a:rPr>
              <a:t>Expedia Hotel Recommendations</a:t>
            </a:r>
            <a:endParaRPr b="1" sz="5000">
              <a:solidFill>
                <a:srgbClr val="FFFFFF"/>
              </a:solidFill>
            </a:endParaRPr>
          </a:p>
          <a:p>
            <a:pPr indent="0" lvl="0" marL="0" marR="0" rtl="0" algn="l">
              <a:spcBef>
                <a:spcPts val="600"/>
              </a:spcBef>
              <a:spcAft>
                <a:spcPts val="0"/>
              </a:spcAft>
              <a:buNone/>
            </a:pPr>
            <a:r>
              <a:rPr b="1" lang="en-US" sz="5400">
                <a:solidFill>
                  <a:srgbClr val="F3F3F3"/>
                </a:solidFill>
              </a:rPr>
              <a:t> </a:t>
            </a:r>
            <a:endParaRPr sz="5400">
              <a:solidFill>
                <a:srgbClr val="F3F3F3"/>
              </a:solidFill>
              <a:latin typeface="Arial"/>
              <a:ea typeface="Arial"/>
              <a:cs typeface="Arial"/>
              <a:sym typeface="Arial"/>
            </a:endParaRPr>
          </a:p>
        </p:txBody>
      </p:sp>
      <p:sp>
        <p:nvSpPr>
          <p:cNvPr id="25" name="Google Shape;25;p4"/>
          <p:cNvSpPr txBox="1"/>
          <p:nvPr/>
        </p:nvSpPr>
        <p:spPr>
          <a:xfrm>
            <a:off x="508425" y="3908608"/>
            <a:ext cx="6034200" cy="9501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1000"/>
              </a:spcBef>
              <a:spcAft>
                <a:spcPts val="1000"/>
              </a:spcAft>
              <a:buClr>
                <a:schemeClr val="dk1"/>
              </a:buClr>
              <a:buSzPts val="1100"/>
              <a:buFont typeface="Arial"/>
              <a:buNone/>
            </a:pPr>
            <a:r>
              <a:rPr lang="en-US" sz="2000">
                <a:solidFill>
                  <a:srgbClr val="D9D9D9"/>
                </a:solidFill>
              </a:rPr>
              <a:t>Which hotel type will an Expedia customer book?</a:t>
            </a:r>
            <a:endParaRPr sz="2000">
              <a:solidFill>
                <a:srgbClr val="D9D9D9"/>
              </a:solidFill>
            </a:endParaRPr>
          </a:p>
        </p:txBody>
      </p:sp>
      <p:sp>
        <p:nvSpPr>
          <p:cNvPr id="26" name="Google Shape;26;p4"/>
          <p:cNvSpPr/>
          <p:nvPr/>
        </p:nvSpPr>
        <p:spPr>
          <a:xfrm>
            <a:off x="1797830" y="4348475"/>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4"/>
          <p:cNvSpPr txBox="1"/>
          <p:nvPr/>
        </p:nvSpPr>
        <p:spPr>
          <a:xfrm>
            <a:off x="10090075" y="4577075"/>
            <a:ext cx="18450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1C4587"/>
                </a:solidFill>
              </a:rPr>
              <a:t>Group 6</a:t>
            </a:r>
            <a:endParaRPr b="1" sz="2400">
              <a:solidFill>
                <a:srgbClr val="1C4587"/>
              </a:solidFill>
            </a:endParaRPr>
          </a:p>
        </p:txBody>
      </p:sp>
      <p:pic>
        <p:nvPicPr>
          <p:cNvPr id="28" name="Google Shape;28;p4"/>
          <p:cNvPicPr preferRelativeResize="0"/>
          <p:nvPr/>
        </p:nvPicPr>
        <p:blipFill>
          <a:blip r:embed="rId4">
            <a:alphaModFix/>
          </a:blip>
          <a:stretch>
            <a:fillRect/>
          </a:stretch>
        </p:blipFill>
        <p:spPr>
          <a:xfrm>
            <a:off x="508437" y="1681800"/>
            <a:ext cx="2133600" cy="409575"/>
          </a:xfrm>
          <a:prstGeom prst="rect">
            <a:avLst/>
          </a:prstGeom>
          <a:noFill/>
          <a:ln>
            <a:noFill/>
          </a:ln>
        </p:spPr>
      </p:pic>
      <p:pic>
        <p:nvPicPr>
          <p:cNvPr id="29" name="Google Shape;29;p4"/>
          <p:cNvPicPr preferRelativeResize="0"/>
          <p:nvPr/>
        </p:nvPicPr>
        <p:blipFill>
          <a:blip r:embed="rId5">
            <a:alphaModFix/>
          </a:blip>
          <a:stretch>
            <a:fillRect/>
          </a:stretch>
        </p:blipFill>
        <p:spPr>
          <a:xfrm>
            <a:off x="9980023" y="4802823"/>
            <a:ext cx="1670050" cy="167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3"/>
          <p:cNvSpPr/>
          <p:nvPr/>
        </p:nvSpPr>
        <p:spPr>
          <a:xfrm>
            <a:off x="1226825" y="580000"/>
            <a:ext cx="75786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434343"/>
                </a:solidFill>
              </a:rPr>
              <a:t>Visualization</a:t>
            </a:r>
            <a:endParaRPr sz="3600">
              <a:solidFill>
                <a:srgbClr val="434343"/>
              </a:solidFill>
            </a:endParaRPr>
          </a:p>
          <a:p>
            <a:pPr indent="0" lvl="0" marL="0" marR="0" rtl="0" algn="l">
              <a:spcBef>
                <a:spcPts val="0"/>
              </a:spcBef>
              <a:spcAft>
                <a:spcPts val="0"/>
              </a:spcAft>
              <a:buNone/>
            </a:pPr>
            <a:r>
              <a:t/>
            </a:r>
            <a:endParaRPr b="1" sz="3600">
              <a:solidFill>
                <a:srgbClr val="434343"/>
              </a:solidFill>
            </a:endParaRPr>
          </a:p>
        </p:txBody>
      </p:sp>
      <p:sp>
        <p:nvSpPr>
          <p:cNvPr id="138" name="Google Shape;138;p13"/>
          <p:cNvSpPr txBox="1"/>
          <p:nvPr/>
        </p:nvSpPr>
        <p:spPr>
          <a:xfrm>
            <a:off x="868775" y="1829675"/>
            <a:ext cx="5673300" cy="3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139" name="Google Shape;139;p13"/>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13"/>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 name="Google Shape;141;p1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pic>
        <p:nvPicPr>
          <p:cNvPr id="142" name="Google Shape;142;p13"/>
          <p:cNvPicPr preferRelativeResize="0"/>
          <p:nvPr/>
        </p:nvPicPr>
        <p:blipFill>
          <a:blip r:embed="rId3">
            <a:alphaModFix/>
          </a:blip>
          <a:stretch>
            <a:fillRect/>
          </a:stretch>
        </p:blipFill>
        <p:spPr>
          <a:xfrm>
            <a:off x="1969600" y="1175275"/>
            <a:ext cx="8642701" cy="52784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4"/>
          <p:cNvSpPr/>
          <p:nvPr/>
        </p:nvSpPr>
        <p:spPr>
          <a:xfrm>
            <a:off x="1226825" y="580000"/>
            <a:ext cx="6042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434343"/>
                </a:solidFill>
              </a:rPr>
              <a:t>Variable Creation</a:t>
            </a:r>
            <a:endParaRPr b="1" sz="3600">
              <a:solidFill>
                <a:srgbClr val="434343"/>
              </a:solidFill>
              <a:latin typeface="Arial"/>
              <a:ea typeface="Arial"/>
              <a:cs typeface="Arial"/>
              <a:sym typeface="Arial"/>
            </a:endParaRPr>
          </a:p>
        </p:txBody>
      </p:sp>
      <p:graphicFrame>
        <p:nvGraphicFramePr>
          <p:cNvPr id="148" name="Google Shape;148;p14"/>
          <p:cNvGraphicFramePr/>
          <p:nvPr/>
        </p:nvGraphicFramePr>
        <p:xfrm>
          <a:off x="1226875" y="3442325"/>
          <a:ext cx="3000000" cy="3000000"/>
        </p:xfrm>
        <a:graphic>
          <a:graphicData uri="http://schemas.openxmlformats.org/drawingml/2006/table">
            <a:tbl>
              <a:tblPr bandCol="1" bandRow="1">
                <a:noFill/>
                <a:tableStyleId>{884B5A06-AA67-48AE-9BEB-462D716BB11F}</a:tableStyleId>
              </a:tblPr>
              <a:tblGrid>
                <a:gridCol w="3723450"/>
                <a:gridCol w="6588400"/>
              </a:tblGrid>
              <a:tr h="458050">
                <a:tc>
                  <a:txBody>
                    <a:bodyPr>
                      <a:noAutofit/>
                    </a:bodyPr>
                    <a:lstStyle/>
                    <a:p>
                      <a:pPr indent="0" lvl="0" marL="0" rtl="0" algn="ctr">
                        <a:spcBef>
                          <a:spcPts val="0"/>
                        </a:spcBef>
                        <a:spcAft>
                          <a:spcPts val="0"/>
                        </a:spcAft>
                        <a:buNone/>
                      </a:pPr>
                      <a:r>
                        <a:rPr b="1" lang="en-US" sz="2400">
                          <a:solidFill>
                            <a:srgbClr val="FFFFFF"/>
                          </a:solidFill>
                          <a:latin typeface="Helvetica Neue"/>
                          <a:ea typeface="Helvetica Neue"/>
                          <a:cs typeface="Helvetica Neue"/>
                          <a:sym typeface="Helvetica Neue"/>
                        </a:rPr>
                        <a:t>Expert Variable</a:t>
                      </a:r>
                      <a:endParaRPr b="1" sz="2400">
                        <a:solidFill>
                          <a:srgbClr val="FFFFFF"/>
                        </a:solidFill>
                        <a:latin typeface="Helvetica Neue"/>
                        <a:ea typeface="Helvetica Neue"/>
                        <a:cs typeface="Helvetica Neue"/>
                        <a:sym typeface="Helvetica Neue"/>
                      </a:endParaRPr>
                    </a:p>
                  </a:txBody>
                  <a:tcPr marT="63500" marB="63500" marR="63500" marL="63500">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solidFill>
                      <a:srgbClr val="073763"/>
                    </a:solidFill>
                  </a:tcPr>
                </a:tc>
                <a:tc>
                  <a:txBody>
                    <a:bodyPr>
                      <a:noAutofit/>
                    </a:bodyPr>
                    <a:lstStyle/>
                    <a:p>
                      <a:pPr indent="0" lvl="0" marL="0" rtl="0" algn="ctr">
                        <a:spcBef>
                          <a:spcPts val="0"/>
                        </a:spcBef>
                        <a:spcAft>
                          <a:spcPts val="0"/>
                        </a:spcAft>
                        <a:buNone/>
                      </a:pPr>
                      <a:r>
                        <a:rPr b="1" lang="en-US" sz="2400">
                          <a:solidFill>
                            <a:srgbClr val="434343"/>
                          </a:solidFill>
                          <a:latin typeface="Helvetica Neue"/>
                          <a:ea typeface="Helvetica Neue"/>
                          <a:cs typeface="Helvetica Neue"/>
                          <a:sym typeface="Helvetica Neue"/>
                        </a:rPr>
                        <a:t>Definition</a:t>
                      </a:r>
                      <a:endParaRPr b="1" sz="2400">
                        <a:solidFill>
                          <a:srgbClr val="434343"/>
                        </a:solidFill>
                        <a:latin typeface="Helvetica Neue"/>
                        <a:ea typeface="Helvetica Neue"/>
                        <a:cs typeface="Helvetica Neue"/>
                        <a:sym typeface="Helvetica Neue"/>
                      </a:endParaRPr>
                    </a:p>
                  </a:txBody>
                  <a:tcPr marT="63500" marB="63500" marR="63500" marL="63500">
                    <a:lnL cap="flat" cmpd="sng" w="6350">
                      <a:solidFill>
                        <a:srgbClr val="000000">
                          <a:alpha val="0"/>
                        </a:srgbClr>
                      </a:solidFill>
                      <a:prstDash val="solid"/>
                      <a:round/>
                      <a:headEnd len="sm" w="sm" type="none"/>
                      <a:tailEnd len="sm" w="sm" type="none"/>
                    </a:lnL>
                    <a:solidFill>
                      <a:srgbClr val="FFC000">
                        <a:alpha val="96150"/>
                      </a:srgbClr>
                    </a:solidFill>
                  </a:tcPr>
                </a:tc>
              </a:tr>
              <a:tr h="458050">
                <a:tc>
                  <a:txBody>
                    <a:bodyPr>
                      <a:noAutofit/>
                    </a:bodyPr>
                    <a:lstStyle/>
                    <a:p>
                      <a:pPr indent="0" lvl="0" marL="0" rtl="0" algn="ctr">
                        <a:spcBef>
                          <a:spcPts val="0"/>
                        </a:spcBef>
                        <a:spcAft>
                          <a:spcPts val="0"/>
                        </a:spcAft>
                        <a:buNone/>
                      </a:pPr>
                      <a:r>
                        <a:rPr b="1" lang="en-US" sz="2400">
                          <a:solidFill>
                            <a:srgbClr val="434343"/>
                          </a:solidFill>
                        </a:rPr>
                        <a:t>h</a:t>
                      </a:r>
                      <a:r>
                        <a:rPr b="1" lang="en-US" sz="2400">
                          <a:solidFill>
                            <a:srgbClr val="434343"/>
                          </a:solidFill>
                        </a:rPr>
                        <a:t>otel_duration_day</a:t>
                      </a:r>
                      <a:endParaRPr sz="2400">
                        <a:solidFill>
                          <a:srgbClr val="434343"/>
                        </a:solidFill>
                        <a:latin typeface="Helvetica Neue"/>
                        <a:ea typeface="Helvetica Neue"/>
                        <a:cs typeface="Helvetica Neue"/>
                        <a:sym typeface="Helvetica Neue"/>
                      </a:endParaRPr>
                    </a:p>
                  </a:txBody>
                  <a:tcPr marT="63500" marB="63500" marR="63500" marL="63500">
                    <a:lnT cap="flat" cmpd="sng" w="6350">
                      <a:solidFill>
                        <a:srgbClr val="000000">
                          <a:alpha val="0"/>
                        </a:srgbClr>
                      </a:solidFill>
                      <a:prstDash val="solid"/>
                      <a:round/>
                      <a:headEnd len="sm" w="sm" type="none"/>
                      <a:tailEnd len="sm" w="sm" type="none"/>
                    </a:lnT>
                  </a:tcPr>
                </a:tc>
                <a:tc>
                  <a:txBody>
                    <a:bodyPr>
                      <a:noAutofit/>
                    </a:bodyPr>
                    <a:lstStyle/>
                    <a:p>
                      <a:pPr indent="0" lvl="0" marL="457200" rtl="0" algn="l">
                        <a:spcBef>
                          <a:spcPts val="0"/>
                        </a:spcBef>
                        <a:spcAft>
                          <a:spcPts val="0"/>
                        </a:spcAft>
                        <a:buNone/>
                      </a:pPr>
                      <a:r>
                        <a:rPr lang="en-US" sz="2400">
                          <a:solidFill>
                            <a:srgbClr val="434343"/>
                          </a:solidFill>
                        </a:rPr>
                        <a:t>Days that users plan to stay in the hotel</a:t>
                      </a:r>
                      <a:endParaRPr sz="2400">
                        <a:solidFill>
                          <a:srgbClr val="434343"/>
                        </a:solidFill>
                        <a:latin typeface="Helvetica Neue"/>
                        <a:ea typeface="Helvetica Neue"/>
                        <a:cs typeface="Helvetica Neue"/>
                        <a:sym typeface="Helvetica Neue"/>
                      </a:endParaRPr>
                    </a:p>
                  </a:txBody>
                  <a:tcPr marT="63500" marB="63500" marR="63500" marL="63500"/>
                </a:tc>
              </a:tr>
              <a:tr h="458050">
                <a:tc>
                  <a:txBody>
                    <a:bodyPr>
                      <a:noAutofit/>
                    </a:bodyPr>
                    <a:lstStyle/>
                    <a:p>
                      <a:pPr indent="0" lvl="0" marL="0" rtl="0" algn="ctr">
                        <a:spcBef>
                          <a:spcPts val="0"/>
                        </a:spcBef>
                        <a:spcAft>
                          <a:spcPts val="0"/>
                        </a:spcAft>
                        <a:buNone/>
                      </a:pPr>
                      <a:r>
                        <a:rPr b="1" lang="en-US" sz="2400">
                          <a:solidFill>
                            <a:srgbClr val="434343"/>
                          </a:solidFill>
                        </a:rPr>
                        <a:t>s</a:t>
                      </a:r>
                      <a:r>
                        <a:rPr b="1" lang="en-US" sz="2400">
                          <a:solidFill>
                            <a:srgbClr val="434343"/>
                          </a:solidFill>
                        </a:rPr>
                        <a:t>rch_ahead_day</a:t>
                      </a:r>
                      <a:endParaRPr sz="2400">
                        <a:solidFill>
                          <a:srgbClr val="434343"/>
                        </a:solidFill>
                        <a:latin typeface="Helvetica Neue"/>
                        <a:ea typeface="Helvetica Neue"/>
                        <a:cs typeface="Helvetica Neue"/>
                        <a:sym typeface="Helvetica Neue"/>
                      </a:endParaRPr>
                    </a:p>
                  </a:txBody>
                  <a:tcPr marT="63500" marB="63500" marR="63500" marL="63500"/>
                </a:tc>
                <a:tc>
                  <a:txBody>
                    <a:bodyPr>
                      <a:noAutofit/>
                    </a:bodyPr>
                    <a:lstStyle/>
                    <a:p>
                      <a:pPr indent="0" lvl="0" marL="457200" rtl="0" algn="l">
                        <a:spcBef>
                          <a:spcPts val="0"/>
                        </a:spcBef>
                        <a:spcAft>
                          <a:spcPts val="0"/>
                        </a:spcAft>
                        <a:buNone/>
                      </a:pPr>
                      <a:r>
                        <a:rPr lang="en-US" sz="2400">
                          <a:solidFill>
                            <a:srgbClr val="434343"/>
                          </a:solidFill>
                        </a:rPr>
                        <a:t>Days in advance that users plan a trip</a:t>
                      </a:r>
                      <a:endParaRPr sz="2400">
                        <a:solidFill>
                          <a:srgbClr val="434343"/>
                        </a:solidFill>
                        <a:latin typeface="Helvetica Neue"/>
                        <a:ea typeface="Helvetica Neue"/>
                        <a:cs typeface="Helvetica Neue"/>
                        <a:sym typeface="Helvetica Neue"/>
                      </a:endParaRPr>
                    </a:p>
                  </a:txBody>
                  <a:tcPr marT="63500" marB="63500" marR="63500" marL="63500"/>
                </a:tc>
              </a:tr>
              <a:tr h="458050">
                <a:tc>
                  <a:txBody>
                    <a:bodyPr>
                      <a:noAutofit/>
                    </a:bodyPr>
                    <a:lstStyle/>
                    <a:p>
                      <a:pPr indent="0" lvl="0" marL="0" rtl="0" algn="ctr">
                        <a:spcBef>
                          <a:spcPts val="0"/>
                        </a:spcBef>
                        <a:spcAft>
                          <a:spcPts val="0"/>
                        </a:spcAft>
                        <a:buNone/>
                      </a:pPr>
                      <a:r>
                        <a:rPr b="1" lang="en-US" sz="2400">
                          <a:solidFill>
                            <a:srgbClr val="434343"/>
                          </a:solidFill>
                        </a:rPr>
                        <a:t>s</a:t>
                      </a:r>
                      <a:r>
                        <a:rPr b="1" lang="en-US" sz="2400">
                          <a:solidFill>
                            <a:srgbClr val="434343"/>
                          </a:solidFill>
                        </a:rPr>
                        <a:t>rch_month</a:t>
                      </a:r>
                      <a:endParaRPr sz="2400">
                        <a:solidFill>
                          <a:srgbClr val="434343"/>
                        </a:solidFill>
                        <a:latin typeface="Helvetica Neue"/>
                        <a:ea typeface="Helvetica Neue"/>
                        <a:cs typeface="Helvetica Neue"/>
                        <a:sym typeface="Helvetica Neue"/>
                      </a:endParaRPr>
                    </a:p>
                  </a:txBody>
                  <a:tcPr marT="63500" marB="63500" marR="63500" marL="63500"/>
                </a:tc>
                <a:tc>
                  <a:txBody>
                    <a:bodyPr>
                      <a:noAutofit/>
                    </a:bodyPr>
                    <a:lstStyle/>
                    <a:p>
                      <a:pPr indent="0" lvl="0" marL="457200" rtl="0" algn="l">
                        <a:spcBef>
                          <a:spcPts val="0"/>
                        </a:spcBef>
                        <a:spcAft>
                          <a:spcPts val="0"/>
                        </a:spcAft>
                        <a:buNone/>
                      </a:pPr>
                      <a:r>
                        <a:rPr lang="en-US" sz="2400">
                          <a:solidFill>
                            <a:srgbClr val="434343"/>
                          </a:solidFill>
                        </a:rPr>
                        <a:t>The month that users perform the search</a:t>
                      </a:r>
                      <a:endParaRPr sz="2400">
                        <a:solidFill>
                          <a:srgbClr val="434343"/>
                        </a:solidFill>
                        <a:latin typeface="Helvetica Neue"/>
                        <a:ea typeface="Helvetica Neue"/>
                        <a:cs typeface="Helvetica Neue"/>
                        <a:sym typeface="Helvetica Neue"/>
                      </a:endParaRPr>
                    </a:p>
                  </a:txBody>
                  <a:tcPr marT="63500" marB="63500" marR="63500" marL="63500"/>
                </a:tc>
              </a:tr>
              <a:tr h="458050">
                <a:tc>
                  <a:txBody>
                    <a:bodyPr>
                      <a:noAutofit/>
                    </a:bodyPr>
                    <a:lstStyle/>
                    <a:p>
                      <a:pPr indent="0" lvl="0" marL="0" rtl="0" algn="ctr">
                        <a:spcBef>
                          <a:spcPts val="0"/>
                        </a:spcBef>
                        <a:spcAft>
                          <a:spcPts val="0"/>
                        </a:spcAft>
                        <a:buNone/>
                      </a:pPr>
                      <a:r>
                        <a:rPr b="1" lang="en-US" sz="2400">
                          <a:solidFill>
                            <a:srgbClr val="434343"/>
                          </a:solidFill>
                        </a:rPr>
                        <a:t>check_in_month</a:t>
                      </a:r>
                      <a:endParaRPr b="1" sz="2400">
                        <a:solidFill>
                          <a:srgbClr val="434343"/>
                        </a:solidFill>
                      </a:endParaRPr>
                    </a:p>
                  </a:txBody>
                  <a:tcPr marT="63500" marB="63500" marR="63500" marL="63500"/>
                </a:tc>
                <a:tc>
                  <a:txBody>
                    <a:bodyPr>
                      <a:noAutofit/>
                    </a:bodyPr>
                    <a:lstStyle/>
                    <a:p>
                      <a:pPr indent="0" lvl="0" marL="457200" rtl="0" algn="l">
                        <a:spcBef>
                          <a:spcPts val="0"/>
                        </a:spcBef>
                        <a:spcAft>
                          <a:spcPts val="0"/>
                        </a:spcAft>
                        <a:buNone/>
                      </a:pPr>
                      <a:r>
                        <a:rPr lang="en-US" sz="2400">
                          <a:solidFill>
                            <a:srgbClr val="434343"/>
                          </a:solidFill>
                        </a:rPr>
                        <a:t>The month that users plan to check in</a:t>
                      </a:r>
                      <a:endParaRPr sz="2400">
                        <a:solidFill>
                          <a:srgbClr val="434343"/>
                        </a:solidFill>
                        <a:latin typeface="Helvetica Neue"/>
                        <a:ea typeface="Helvetica Neue"/>
                        <a:cs typeface="Helvetica Neue"/>
                        <a:sym typeface="Helvetica Neue"/>
                      </a:endParaRPr>
                    </a:p>
                  </a:txBody>
                  <a:tcPr marT="63500" marB="63500" marR="63500" marL="63500"/>
                </a:tc>
              </a:tr>
            </a:tbl>
          </a:graphicData>
        </a:graphic>
      </p:graphicFrame>
      <p:sp>
        <p:nvSpPr>
          <p:cNvPr id="149" name="Google Shape;149;p14"/>
          <p:cNvSpPr/>
          <p:nvPr/>
        </p:nvSpPr>
        <p:spPr>
          <a:xfrm>
            <a:off x="5697163" y="2666413"/>
            <a:ext cx="460800" cy="1158300"/>
          </a:xfrm>
          <a:prstGeom prst="downArrow">
            <a:avLst>
              <a:gd fmla="val 50000" name="adj1"/>
              <a:gd fmla="val 50000" name="adj2"/>
            </a:avLst>
          </a:prstGeom>
          <a:solidFill>
            <a:srgbClr val="C7E2FA"/>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txBox="1"/>
          <p:nvPr/>
        </p:nvSpPr>
        <p:spPr>
          <a:xfrm>
            <a:off x="1930150" y="1468900"/>
            <a:ext cx="8212200" cy="1434900"/>
          </a:xfrm>
          <a:prstGeom prst="rect">
            <a:avLst/>
          </a:prstGeom>
          <a:noFill/>
          <a:ln>
            <a:noFill/>
          </a:ln>
        </p:spPr>
        <p:txBody>
          <a:bodyPr anchorCtr="0" anchor="t" bIns="91425" lIns="91425" spcFirstLastPara="1" rIns="91425" wrap="square" tIns="91425">
            <a:noAutofit/>
          </a:bodyPr>
          <a:lstStyle/>
          <a:p>
            <a:pPr indent="-381000" lvl="0" marL="2286000" rtl="0" algn="l">
              <a:spcBef>
                <a:spcPts val="0"/>
              </a:spcBef>
              <a:spcAft>
                <a:spcPts val="0"/>
              </a:spcAft>
              <a:buClr>
                <a:srgbClr val="434343"/>
              </a:buClr>
              <a:buSzPts val="2400"/>
              <a:buChar char="●"/>
            </a:pPr>
            <a:r>
              <a:rPr b="1" lang="en-US" sz="2400">
                <a:solidFill>
                  <a:srgbClr val="434343"/>
                </a:solidFill>
              </a:rPr>
              <a:t>date_time</a:t>
            </a:r>
            <a:r>
              <a:rPr lang="en-US" sz="2400">
                <a:solidFill>
                  <a:srgbClr val="434343"/>
                </a:solidFill>
              </a:rPr>
              <a:t>     Timestamp</a:t>
            </a:r>
            <a:endParaRPr sz="2400">
              <a:solidFill>
                <a:srgbClr val="434343"/>
              </a:solidFill>
            </a:endParaRPr>
          </a:p>
          <a:p>
            <a:pPr indent="-381000" lvl="0" marL="2286000" rtl="0" algn="l">
              <a:spcBef>
                <a:spcPts val="0"/>
              </a:spcBef>
              <a:spcAft>
                <a:spcPts val="0"/>
              </a:spcAft>
              <a:buClr>
                <a:srgbClr val="434343"/>
              </a:buClr>
              <a:buSzPts val="2400"/>
              <a:buChar char="●"/>
            </a:pPr>
            <a:r>
              <a:rPr b="1" lang="en-US" sz="2400">
                <a:solidFill>
                  <a:srgbClr val="434343"/>
                </a:solidFill>
              </a:rPr>
              <a:t>srch_ci</a:t>
            </a:r>
            <a:r>
              <a:rPr lang="en-US" sz="2400">
                <a:solidFill>
                  <a:srgbClr val="434343"/>
                </a:solidFill>
              </a:rPr>
              <a:t>         Check in date</a:t>
            </a:r>
            <a:endParaRPr sz="2400">
              <a:solidFill>
                <a:srgbClr val="434343"/>
              </a:solidFill>
            </a:endParaRPr>
          </a:p>
          <a:p>
            <a:pPr indent="-381000" lvl="0" marL="2286000" rtl="0" algn="l">
              <a:spcBef>
                <a:spcPts val="0"/>
              </a:spcBef>
              <a:spcAft>
                <a:spcPts val="0"/>
              </a:spcAft>
              <a:buClr>
                <a:srgbClr val="434343"/>
              </a:buClr>
              <a:buSzPts val="2400"/>
              <a:buChar char="●"/>
            </a:pPr>
            <a:r>
              <a:rPr b="1" lang="en-US" sz="2400">
                <a:solidFill>
                  <a:srgbClr val="434343"/>
                </a:solidFill>
              </a:rPr>
              <a:t>srch_co</a:t>
            </a:r>
            <a:r>
              <a:rPr lang="en-US" sz="2400">
                <a:solidFill>
                  <a:srgbClr val="434343"/>
                </a:solidFill>
              </a:rPr>
              <a:t>        Check out date</a:t>
            </a:r>
            <a:endParaRPr sz="2400">
              <a:solidFill>
                <a:srgbClr val="434343"/>
              </a:solidFill>
            </a:endParaRPr>
          </a:p>
        </p:txBody>
      </p:sp>
      <p:sp>
        <p:nvSpPr>
          <p:cNvPr id="151" name="Google Shape;151;p14"/>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14"/>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1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5"/>
          <p:cNvSpPr/>
          <p:nvPr/>
        </p:nvSpPr>
        <p:spPr>
          <a:xfrm>
            <a:off x="4820025" y="2713777"/>
            <a:ext cx="7093500" cy="84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3600">
                <a:solidFill>
                  <a:srgbClr val="434343"/>
                </a:solidFill>
              </a:rPr>
              <a:t>Model Selection and </a:t>
            </a:r>
            <a:endParaRPr b="1" sz="3600">
              <a:solidFill>
                <a:srgbClr val="434343"/>
              </a:solidFill>
            </a:endParaRPr>
          </a:p>
          <a:p>
            <a:pPr indent="0" lvl="0" marL="0" rtl="0" algn="l">
              <a:spcBef>
                <a:spcPts val="0"/>
              </a:spcBef>
              <a:spcAft>
                <a:spcPts val="0"/>
              </a:spcAft>
              <a:buNone/>
            </a:pPr>
            <a:r>
              <a:rPr b="1" lang="en-US" sz="3600">
                <a:solidFill>
                  <a:srgbClr val="434343"/>
                </a:solidFill>
              </a:rPr>
              <a:t>Evaluation</a:t>
            </a:r>
            <a:endParaRPr b="1" sz="3600">
              <a:solidFill>
                <a:srgbClr val="434343"/>
              </a:solidFill>
            </a:endParaRPr>
          </a:p>
        </p:txBody>
      </p:sp>
      <p:sp>
        <p:nvSpPr>
          <p:cNvPr id="159" name="Google Shape;159;p15"/>
          <p:cNvSpPr/>
          <p:nvPr/>
        </p:nvSpPr>
        <p:spPr>
          <a:xfrm>
            <a:off x="1615440" y="2057400"/>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15"/>
          <p:cNvSpPr/>
          <p:nvPr/>
        </p:nvSpPr>
        <p:spPr>
          <a:xfrm>
            <a:off x="3276495" y="3718455"/>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15"/>
          <p:cNvSpPr txBox="1"/>
          <p:nvPr/>
        </p:nvSpPr>
        <p:spPr>
          <a:xfrm>
            <a:off x="864526" y="2860251"/>
            <a:ext cx="3955500" cy="84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PART </a:t>
            </a:r>
            <a:r>
              <a:rPr lang="en-US" sz="4400">
                <a:solidFill>
                  <a:schemeClr val="lt1"/>
                </a:solidFill>
              </a:rPr>
              <a:t>4</a:t>
            </a:r>
            <a:endParaRPr sz="4400">
              <a:solidFill>
                <a:schemeClr val="lt1"/>
              </a:solidFill>
              <a:latin typeface="Arial"/>
              <a:ea typeface="Arial"/>
              <a:cs typeface="Arial"/>
              <a:sym typeface="Arial"/>
            </a:endParaRPr>
          </a:p>
        </p:txBody>
      </p:sp>
      <p:sp>
        <p:nvSpPr>
          <p:cNvPr id="162" name="Google Shape;162;p15"/>
          <p:cNvSpPr txBox="1"/>
          <p:nvPr/>
        </p:nvSpPr>
        <p:spPr>
          <a:xfrm>
            <a:off x="4917700" y="3951725"/>
            <a:ext cx="6374700" cy="10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666666"/>
                </a:solidFill>
              </a:rPr>
              <a:t>Challenges and</a:t>
            </a:r>
            <a:r>
              <a:rPr lang="en-US" sz="1600">
                <a:solidFill>
                  <a:srgbClr val="666666"/>
                </a:solidFill>
              </a:rPr>
              <a:t> progress in the modeling process</a:t>
            </a:r>
            <a:endParaRPr sz="1600">
              <a:solidFill>
                <a:srgbClr val="666666"/>
              </a:solidFill>
            </a:endParaRPr>
          </a:p>
        </p:txBody>
      </p:sp>
      <p:sp>
        <p:nvSpPr>
          <p:cNvPr id="163" name="Google Shape;163;p1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6"/>
          <p:cNvSpPr/>
          <p:nvPr/>
        </p:nvSpPr>
        <p:spPr>
          <a:xfrm>
            <a:off x="1226825" y="503800"/>
            <a:ext cx="5552100" cy="79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1000"/>
              </a:spcAft>
              <a:buSzPts val="1100"/>
              <a:buNone/>
            </a:pPr>
            <a:r>
              <a:rPr b="1" lang="en-US" sz="3600">
                <a:solidFill>
                  <a:srgbClr val="434343"/>
                </a:solidFill>
              </a:rPr>
              <a:t>Approaches we took</a:t>
            </a:r>
            <a:endParaRPr b="1" sz="3600">
              <a:solidFill>
                <a:srgbClr val="434343"/>
              </a:solidFill>
            </a:endParaRPr>
          </a:p>
        </p:txBody>
      </p:sp>
      <p:sp>
        <p:nvSpPr>
          <p:cNvPr id="170" name="Google Shape;170;p16"/>
          <p:cNvSpPr txBox="1"/>
          <p:nvPr/>
        </p:nvSpPr>
        <p:spPr>
          <a:xfrm>
            <a:off x="4632500" y="5320025"/>
            <a:ext cx="6520500" cy="10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434343"/>
                </a:solidFill>
              </a:rPr>
              <a:t>Hard to choose a proper activate function for output layers to output more than </a:t>
            </a:r>
            <a:r>
              <a:rPr lang="en-US" sz="2400">
                <a:solidFill>
                  <a:srgbClr val="434343"/>
                </a:solidFill>
              </a:rPr>
              <a:t>one</a:t>
            </a:r>
            <a:r>
              <a:rPr lang="en-US" sz="2400">
                <a:solidFill>
                  <a:srgbClr val="434343"/>
                </a:solidFill>
              </a:rPr>
              <a:t> prediction with proper accuracy</a:t>
            </a:r>
            <a:endParaRPr sz="2400">
              <a:solidFill>
                <a:srgbClr val="434343"/>
              </a:solidFill>
            </a:endParaRPr>
          </a:p>
        </p:txBody>
      </p:sp>
      <p:sp>
        <p:nvSpPr>
          <p:cNvPr id="171" name="Google Shape;171;p16"/>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p16"/>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3" name="Google Shape;173;p16"/>
          <p:cNvPicPr preferRelativeResize="0"/>
          <p:nvPr/>
        </p:nvPicPr>
        <p:blipFill>
          <a:blip r:embed="rId3">
            <a:alphaModFix/>
          </a:blip>
          <a:stretch>
            <a:fillRect/>
          </a:stretch>
        </p:blipFill>
        <p:spPr>
          <a:xfrm>
            <a:off x="1317125" y="2777450"/>
            <a:ext cx="2924175" cy="647700"/>
          </a:xfrm>
          <a:prstGeom prst="rect">
            <a:avLst/>
          </a:prstGeom>
          <a:noFill/>
          <a:ln>
            <a:noFill/>
          </a:ln>
        </p:spPr>
      </p:pic>
      <p:pic>
        <p:nvPicPr>
          <p:cNvPr id="174" name="Google Shape;174;p16"/>
          <p:cNvPicPr preferRelativeResize="0"/>
          <p:nvPr/>
        </p:nvPicPr>
        <p:blipFill>
          <a:blip r:embed="rId4">
            <a:alphaModFix/>
          </a:blip>
          <a:stretch>
            <a:fillRect/>
          </a:stretch>
        </p:blipFill>
        <p:spPr>
          <a:xfrm>
            <a:off x="1317125" y="1591938"/>
            <a:ext cx="2924175" cy="647700"/>
          </a:xfrm>
          <a:prstGeom prst="rect">
            <a:avLst/>
          </a:prstGeom>
          <a:noFill/>
          <a:ln>
            <a:noFill/>
          </a:ln>
        </p:spPr>
      </p:pic>
      <p:pic>
        <p:nvPicPr>
          <p:cNvPr id="175" name="Google Shape;175;p16"/>
          <p:cNvPicPr preferRelativeResize="0"/>
          <p:nvPr/>
        </p:nvPicPr>
        <p:blipFill>
          <a:blip r:embed="rId5">
            <a:alphaModFix/>
          </a:blip>
          <a:stretch>
            <a:fillRect/>
          </a:stretch>
        </p:blipFill>
        <p:spPr>
          <a:xfrm>
            <a:off x="1317125" y="3756800"/>
            <a:ext cx="2924175" cy="647700"/>
          </a:xfrm>
          <a:prstGeom prst="rect">
            <a:avLst/>
          </a:prstGeom>
          <a:noFill/>
          <a:ln>
            <a:noFill/>
          </a:ln>
        </p:spPr>
      </p:pic>
      <p:pic>
        <p:nvPicPr>
          <p:cNvPr id="176" name="Google Shape;176;p16"/>
          <p:cNvPicPr preferRelativeResize="0"/>
          <p:nvPr/>
        </p:nvPicPr>
        <p:blipFill>
          <a:blip r:embed="rId6">
            <a:alphaModFix/>
          </a:blip>
          <a:stretch>
            <a:fillRect/>
          </a:stretch>
        </p:blipFill>
        <p:spPr>
          <a:xfrm>
            <a:off x="1317125" y="5369075"/>
            <a:ext cx="2924175" cy="647700"/>
          </a:xfrm>
          <a:prstGeom prst="rect">
            <a:avLst/>
          </a:prstGeom>
          <a:noFill/>
          <a:ln>
            <a:noFill/>
          </a:ln>
        </p:spPr>
      </p:pic>
      <p:sp>
        <p:nvSpPr>
          <p:cNvPr id="177" name="Google Shape;177;p16"/>
          <p:cNvSpPr txBox="1"/>
          <p:nvPr/>
        </p:nvSpPr>
        <p:spPr>
          <a:xfrm>
            <a:off x="4632500" y="1515750"/>
            <a:ext cx="7317600" cy="9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434343"/>
                </a:solidFill>
              </a:rPr>
              <a:t>Hard to determine the type of distance for classification</a:t>
            </a:r>
            <a:endParaRPr>
              <a:solidFill>
                <a:srgbClr val="434343"/>
              </a:solidFill>
            </a:endParaRPr>
          </a:p>
        </p:txBody>
      </p:sp>
      <p:sp>
        <p:nvSpPr>
          <p:cNvPr id="178" name="Google Shape;178;p16"/>
          <p:cNvSpPr txBox="1"/>
          <p:nvPr/>
        </p:nvSpPr>
        <p:spPr>
          <a:xfrm>
            <a:off x="4632500" y="2802925"/>
            <a:ext cx="4257600" cy="53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434343"/>
                </a:solidFill>
              </a:rPr>
              <a:t>Computationally intensive</a:t>
            </a:r>
            <a:endParaRPr>
              <a:solidFill>
                <a:srgbClr val="434343"/>
              </a:solidFill>
            </a:endParaRPr>
          </a:p>
        </p:txBody>
      </p:sp>
      <p:sp>
        <p:nvSpPr>
          <p:cNvPr id="179" name="Google Shape;179;p16"/>
          <p:cNvSpPr txBox="1"/>
          <p:nvPr/>
        </p:nvSpPr>
        <p:spPr>
          <a:xfrm>
            <a:off x="4632500" y="3475802"/>
            <a:ext cx="7003200" cy="164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434343"/>
                </a:solidFill>
              </a:rPr>
              <a:t>First used grouped levels, 50% accuracy</a:t>
            </a:r>
            <a:endParaRPr sz="2400">
              <a:solidFill>
                <a:srgbClr val="434343"/>
              </a:solidFill>
            </a:endParaRPr>
          </a:p>
          <a:p>
            <a:pPr indent="0" lvl="0" marL="0" rtl="0" algn="l">
              <a:spcBef>
                <a:spcPts val="0"/>
              </a:spcBef>
              <a:spcAft>
                <a:spcPts val="0"/>
              </a:spcAft>
              <a:buNone/>
            </a:pPr>
            <a:r>
              <a:rPr lang="en-US" sz="2400">
                <a:solidFill>
                  <a:srgbClr val="434343"/>
                </a:solidFill>
              </a:rPr>
              <a:t>Need to create a dummy variable for each categorical level,computationally intensive</a:t>
            </a:r>
            <a:endParaRPr sz="2400">
              <a:solidFill>
                <a:srgbClr val="434343"/>
              </a:solidFill>
            </a:endParaRPr>
          </a:p>
        </p:txBody>
      </p:sp>
      <p:sp>
        <p:nvSpPr>
          <p:cNvPr id="180" name="Google Shape;180;p1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181" name="Google Shape;181;p16"/>
          <p:cNvSpPr txBox="1"/>
          <p:nvPr/>
        </p:nvSpPr>
        <p:spPr>
          <a:xfrm>
            <a:off x="2382525" y="4330700"/>
            <a:ext cx="10266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7"/>
          <p:cNvSpPr txBox="1"/>
          <p:nvPr/>
        </p:nvSpPr>
        <p:spPr>
          <a:xfrm>
            <a:off x="1264625" y="2066350"/>
            <a:ext cx="9572700" cy="2104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US" sz="2400">
                <a:solidFill>
                  <a:srgbClr val="434343"/>
                </a:solidFill>
              </a:rPr>
              <a:t>Easy and fast to predict the class of testing data set</a:t>
            </a:r>
            <a:endParaRPr sz="2400">
              <a:solidFill>
                <a:srgbClr val="434343"/>
              </a:solidFill>
            </a:endParaRPr>
          </a:p>
          <a:p>
            <a:pPr indent="-381000" lvl="0" marL="457200" rtl="0" algn="l">
              <a:spcBef>
                <a:spcPts val="0"/>
              </a:spcBef>
              <a:spcAft>
                <a:spcPts val="0"/>
              </a:spcAft>
              <a:buClr>
                <a:srgbClr val="434343"/>
              </a:buClr>
              <a:buSzPts val="2400"/>
              <a:buChar char="●"/>
            </a:pPr>
            <a:r>
              <a:rPr lang="en-US" sz="2400">
                <a:solidFill>
                  <a:srgbClr val="434343"/>
                </a:solidFill>
              </a:rPr>
              <a:t>When assumption of independence holds, Naive Bayes classifier performs better</a:t>
            </a:r>
            <a:endParaRPr sz="2400">
              <a:solidFill>
                <a:srgbClr val="434343"/>
              </a:solidFill>
            </a:endParaRPr>
          </a:p>
          <a:p>
            <a:pPr indent="-381000" lvl="0" marL="457200" rtl="0" algn="l">
              <a:spcBef>
                <a:spcPts val="0"/>
              </a:spcBef>
              <a:spcAft>
                <a:spcPts val="0"/>
              </a:spcAft>
              <a:buClr>
                <a:srgbClr val="434343"/>
              </a:buClr>
              <a:buSzPts val="2400"/>
              <a:buChar char="●"/>
            </a:pPr>
            <a:r>
              <a:rPr lang="en-US" sz="2400">
                <a:solidFill>
                  <a:srgbClr val="434343"/>
                </a:solidFill>
              </a:rPr>
              <a:t>P</a:t>
            </a:r>
            <a:r>
              <a:rPr lang="en-US" sz="2400">
                <a:solidFill>
                  <a:srgbClr val="434343"/>
                </a:solidFill>
              </a:rPr>
              <a:t>erforms well with categorical input variables compared to numerical variables. </a:t>
            </a:r>
            <a:r>
              <a:rPr lang="en-US" sz="2400">
                <a:solidFill>
                  <a:srgbClr val="434343"/>
                </a:solidFill>
              </a:rPr>
              <a:t> </a:t>
            </a:r>
            <a:endParaRPr sz="2400">
              <a:solidFill>
                <a:srgbClr val="434343"/>
              </a:solidFill>
            </a:endParaRPr>
          </a:p>
        </p:txBody>
      </p:sp>
      <p:pic>
        <p:nvPicPr>
          <p:cNvPr descr="Image result for naive bayes" id="188" name="Google Shape;188;p17"/>
          <p:cNvPicPr preferRelativeResize="0"/>
          <p:nvPr/>
        </p:nvPicPr>
        <p:blipFill>
          <a:blip r:embed="rId3">
            <a:alphaModFix/>
          </a:blip>
          <a:stretch>
            <a:fillRect/>
          </a:stretch>
        </p:blipFill>
        <p:spPr>
          <a:xfrm>
            <a:off x="3614550" y="4247038"/>
            <a:ext cx="4962900" cy="2104466"/>
          </a:xfrm>
          <a:prstGeom prst="rect">
            <a:avLst/>
          </a:prstGeom>
          <a:noFill/>
          <a:ln>
            <a:noFill/>
          </a:ln>
        </p:spPr>
      </p:pic>
      <p:sp>
        <p:nvSpPr>
          <p:cNvPr id="189" name="Google Shape;189;p17"/>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17"/>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17"/>
          <p:cNvSpPr/>
          <p:nvPr/>
        </p:nvSpPr>
        <p:spPr>
          <a:xfrm>
            <a:off x="1226825" y="503800"/>
            <a:ext cx="5552100" cy="79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1000"/>
              </a:spcAft>
              <a:buSzPts val="1100"/>
              <a:buNone/>
            </a:pPr>
            <a:r>
              <a:rPr b="1" lang="en-US" sz="3600">
                <a:solidFill>
                  <a:srgbClr val="434343"/>
                </a:solidFill>
              </a:rPr>
              <a:t>Improved Method </a:t>
            </a:r>
            <a:endParaRPr b="1" sz="3600">
              <a:solidFill>
                <a:srgbClr val="434343"/>
              </a:solidFill>
            </a:endParaRPr>
          </a:p>
        </p:txBody>
      </p:sp>
      <p:pic>
        <p:nvPicPr>
          <p:cNvPr id="192" name="Google Shape;192;p17"/>
          <p:cNvPicPr preferRelativeResize="0"/>
          <p:nvPr/>
        </p:nvPicPr>
        <p:blipFill>
          <a:blip r:embed="rId4">
            <a:alphaModFix/>
          </a:blip>
          <a:stretch>
            <a:fillRect/>
          </a:stretch>
        </p:blipFill>
        <p:spPr>
          <a:xfrm>
            <a:off x="1302426" y="1525000"/>
            <a:ext cx="3009900" cy="647700"/>
          </a:xfrm>
          <a:prstGeom prst="rect">
            <a:avLst/>
          </a:prstGeom>
          <a:noFill/>
          <a:ln>
            <a:noFill/>
          </a:ln>
        </p:spPr>
      </p:pic>
      <p:sp>
        <p:nvSpPr>
          <p:cNvPr id="193" name="Google Shape;193;p1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18"/>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18"/>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18"/>
          <p:cNvSpPr/>
          <p:nvPr/>
        </p:nvSpPr>
        <p:spPr>
          <a:xfrm>
            <a:off x="1226825" y="503800"/>
            <a:ext cx="5552100" cy="79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1000"/>
              </a:spcAft>
              <a:buSzPts val="1100"/>
              <a:buNone/>
            </a:pPr>
            <a:r>
              <a:rPr b="1" lang="en-US" sz="3600">
                <a:solidFill>
                  <a:srgbClr val="434343"/>
                </a:solidFill>
              </a:rPr>
              <a:t>Improved Method </a:t>
            </a:r>
            <a:endParaRPr b="1" sz="3600">
              <a:solidFill>
                <a:srgbClr val="434343"/>
              </a:solidFill>
            </a:endParaRPr>
          </a:p>
        </p:txBody>
      </p:sp>
      <p:pic>
        <p:nvPicPr>
          <p:cNvPr id="202" name="Google Shape;202;p18"/>
          <p:cNvPicPr preferRelativeResize="0"/>
          <p:nvPr/>
        </p:nvPicPr>
        <p:blipFill>
          <a:blip r:embed="rId3">
            <a:alphaModFix/>
          </a:blip>
          <a:stretch>
            <a:fillRect/>
          </a:stretch>
        </p:blipFill>
        <p:spPr>
          <a:xfrm>
            <a:off x="1302426" y="1525000"/>
            <a:ext cx="3009900" cy="647700"/>
          </a:xfrm>
          <a:prstGeom prst="rect">
            <a:avLst/>
          </a:prstGeom>
          <a:noFill/>
          <a:ln>
            <a:noFill/>
          </a:ln>
        </p:spPr>
      </p:pic>
      <p:sp>
        <p:nvSpPr>
          <p:cNvPr id="203" name="Google Shape;203;p1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204" name="Google Shape;204;p18"/>
          <p:cNvSpPr txBox="1"/>
          <p:nvPr/>
        </p:nvSpPr>
        <p:spPr>
          <a:xfrm>
            <a:off x="1302425" y="2401300"/>
            <a:ext cx="8928900" cy="10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434343"/>
                </a:solidFill>
              </a:rPr>
              <a:t>Suitable for datasets with many categorical variables</a:t>
            </a:r>
            <a:endParaRPr sz="2400">
              <a:solidFill>
                <a:srgbClr val="434343"/>
              </a:solidFill>
            </a:endParaRPr>
          </a:p>
          <a:p>
            <a:pPr indent="0" lvl="0" marL="0" rtl="0" algn="l">
              <a:spcBef>
                <a:spcPts val="0"/>
              </a:spcBef>
              <a:spcAft>
                <a:spcPts val="0"/>
              </a:spcAft>
              <a:buNone/>
            </a:pPr>
            <a:r>
              <a:t/>
            </a:r>
            <a:endParaRPr sz="2400">
              <a:solidFill>
                <a:srgbClr val="999999"/>
              </a:solidFill>
            </a:endParaRPr>
          </a:p>
        </p:txBody>
      </p:sp>
      <p:sp>
        <p:nvSpPr>
          <p:cNvPr id="205" name="Google Shape;205;p18"/>
          <p:cNvSpPr/>
          <p:nvPr/>
        </p:nvSpPr>
        <p:spPr>
          <a:xfrm>
            <a:off x="1378850" y="3035900"/>
            <a:ext cx="7112100" cy="3100500"/>
          </a:xfrm>
          <a:prstGeom prst="rect">
            <a:avLst/>
          </a:prstGeom>
          <a:solidFill>
            <a:srgbClr val="0070C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4354888" y="4268788"/>
            <a:ext cx="460800" cy="1158300"/>
          </a:xfrm>
          <a:prstGeom prst="downArrow">
            <a:avLst>
              <a:gd fmla="val 50000" name="adj1"/>
              <a:gd fmla="val 50000" name="adj2"/>
            </a:avLst>
          </a:prstGeom>
          <a:solidFill>
            <a:srgbClr val="C7E2FA"/>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txBox="1"/>
          <p:nvPr/>
        </p:nvSpPr>
        <p:spPr>
          <a:xfrm>
            <a:off x="5019525" y="4371700"/>
            <a:ext cx="34713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t>Aggregate numerical to categorical</a:t>
            </a:r>
            <a:endParaRPr i="1" sz="1800"/>
          </a:p>
        </p:txBody>
      </p:sp>
      <p:sp>
        <p:nvSpPr>
          <p:cNvPr id="208" name="Google Shape;208;p18"/>
          <p:cNvSpPr txBox="1"/>
          <p:nvPr/>
        </p:nvSpPr>
        <p:spPr>
          <a:xfrm>
            <a:off x="1324450" y="3011500"/>
            <a:ext cx="6521700" cy="72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2400">
                <a:solidFill>
                  <a:srgbClr val="434343"/>
                </a:solidFill>
              </a:rPr>
              <a:t>For 10 predictions, </a:t>
            </a:r>
            <a:endParaRPr sz="2400">
              <a:solidFill>
                <a:srgbClr val="434343"/>
              </a:solidFill>
            </a:endParaRPr>
          </a:p>
          <a:p>
            <a:pPr indent="0" lvl="0" marL="0" rtl="0" algn="l">
              <a:spcBef>
                <a:spcPts val="0"/>
              </a:spcBef>
              <a:spcAft>
                <a:spcPts val="0"/>
              </a:spcAft>
              <a:buNone/>
            </a:pPr>
            <a:r>
              <a:t/>
            </a:r>
            <a:endParaRPr sz="1200">
              <a:solidFill>
                <a:srgbClr val="434343"/>
              </a:solidFill>
            </a:endParaRPr>
          </a:p>
          <a:p>
            <a:pPr indent="0" lvl="0" marL="0" rtl="0" algn="ctr">
              <a:spcBef>
                <a:spcPts val="0"/>
              </a:spcBef>
              <a:spcAft>
                <a:spcPts val="0"/>
              </a:spcAft>
              <a:buNone/>
            </a:pPr>
            <a:r>
              <a:rPr lang="en-US" sz="2400">
                <a:solidFill>
                  <a:srgbClr val="434343"/>
                </a:solidFill>
              </a:rPr>
              <a:t>1st Trial </a:t>
            </a:r>
            <a:r>
              <a:rPr lang="en-US" sz="2400">
                <a:solidFill>
                  <a:srgbClr val="434343"/>
                </a:solidFill>
              </a:rPr>
              <a:t>Accuracy: 30.0% </a:t>
            </a:r>
            <a:endParaRPr sz="2400">
              <a:solidFill>
                <a:srgbClr val="434343"/>
              </a:solidFill>
            </a:endParaRPr>
          </a:p>
        </p:txBody>
      </p:sp>
      <p:sp>
        <p:nvSpPr>
          <p:cNvPr id="209" name="Google Shape;209;p18"/>
          <p:cNvSpPr txBox="1"/>
          <p:nvPr/>
        </p:nvSpPr>
        <p:spPr>
          <a:xfrm>
            <a:off x="1324450" y="5488600"/>
            <a:ext cx="65217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434343"/>
                </a:solidFill>
              </a:rPr>
              <a:t>2nd Trial </a:t>
            </a:r>
            <a:r>
              <a:rPr lang="en-US" sz="2400">
                <a:solidFill>
                  <a:srgbClr val="434343"/>
                </a:solidFill>
              </a:rPr>
              <a:t>Accuracy: </a:t>
            </a:r>
            <a:r>
              <a:rPr b="1" lang="en-US" sz="2400">
                <a:solidFill>
                  <a:srgbClr val="434343"/>
                </a:solidFill>
              </a:rPr>
              <a:t>42.9</a:t>
            </a:r>
            <a:r>
              <a:rPr b="1" lang="en-US" sz="2400">
                <a:solidFill>
                  <a:srgbClr val="434343"/>
                </a:solidFill>
              </a:rPr>
              <a:t>%</a:t>
            </a:r>
            <a:endParaRPr b="1" sz="2400">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19"/>
          <p:cNvSpPr/>
          <p:nvPr/>
        </p:nvSpPr>
        <p:spPr>
          <a:xfrm>
            <a:off x="1378850" y="3035900"/>
            <a:ext cx="7112100" cy="3100500"/>
          </a:xfrm>
          <a:prstGeom prst="rect">
            <a:avLst/>
          </a:prstGeom>
          <a:solidFill>
            <a:srgbClr val="0070C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txBox="1"/>
          <p:nvPr/>
        </p:nvSpPr>
        <p:spPr>
          <a:xfrm>
            <a:off x="1302425" y="2401300"/>
            <a:ext cx="8928900" cy="10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434343"/>
                </a:solidFill>
              </a:rPr>
              <a:t>Suitable for datasets with many categorical variables</a:t>
            </a:r>
            <a:endParaRPr sz="2400">
              <a:solidFill>
                <a:srgbClr val="434343"/>
              </a:solidFill>
            </a:endParaRPr>
          </a:p>
          <a:p>
            <a:pPr indent="0" lvl="0" marL="0" rtl="0" algn="l">
              <a:spcBef>
                <a:spcPts val="0"/>
              </a:spcBef>
              <a:spcAft>
                <a:spcPts val="0"/>
              </a:spcAft>
              <a:buNone/>
            </a:pPr>
            <a:r>
              <a:t/>
            </a:r>
            <a:endParaRPr sz="2400">
              <a:solidFill>
                <a:srgbClr val="999999"/>
              </a:solidFill>
            </a:endParaRPr>
          </a:p>
        </p:txBody>
      </p:sp>
      <p:sp>
        <p:nvSpPr>
          <p:cNvPr id="217" name="Google Shape;217;p19"/>
          <p:cNvSpPr txBox="1"/>
          <p:nvPr/>
        </p:nvSpPr>
        <p:spPr>
          <a:xfrm>
            <a:off x="1324450" y="3011500"/>
            <a:ext cx="6521700" cy="72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2400">
                <a:solidFill>
                  <a:srgbClr val="434343"/>
                </a:solidFill>
              </a:rPr>
              <a:t>For 10 predictions, </a:t>
            </a:r>
            <a:endParaRPr sz="2400">
              <a:solidFill>
                <a:srgbClr val="434343"/>
              </a:solidFill>
            </a:endParaRPr>
          </a:p>
          <a:p>
            <a:pPr indent="0" lvl="0" marL="0" rtl="0" algn="l">
              <a:spcBef>
                <a:spcPts val="0"/>
              </a:spcBef>
              <a:spcAft>
                <a:spcPts val="0"/>
              </a:spcAft>
              <a:buNone/>
            </a:pPr>
            <a:r>
              <a:t/>
            </a:r>
            <a:endParaRPr sz="1200">
              <a:solidFill>
                <a:srgbClr val="434343"/>
              </a:solidFill>
            </a:endParaRPr>
          </a:p>
          <a:p>
            <a:pPr indent="0" lvl="0" marL="0" rtl="0" algn="ctr">
              <a:spcBef>
                <a:spcPts val="0"/>
              </a:spcBef>
              <a:spcAft>
                <a:spcPts val="0"/>
              </a:spcAft>
              <a:buNone/>
            </a:pPr>
            <a:r>
              <a:rPr lang="en-US" sz="2400">
                <a:solidFill>
                  <a:srgbClr val="434343"/>
                </a:solidFill>
              </a:rPr>
              <a:t>2nd Trial A</a:t>
            </a:r>
            <a:r>
              <a:rPr lang="en-US" sz="2400">
                <a:solidFill>
                  <a:srgbClr val="434343"/>
                </a:solidFill>
              </a:rPr>
              <a:t>ccuracy: 42.9% </a:t>
            </a:r>
            <a:endParaRPr sz="2400">
              <a:solidFill>
                <a:srgbClr val="434343"/>
              </a:solidFill>
            </a:endParaRPr>
          </a:p>
        </p:txBody>
      </p:sp>
      <p:sp>
        <p:nvSpPr>
          <p:cNvPr id="218" name="Google Shape;218;p19"/>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19"/>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19"/>
          <p:cNvSpPr/>
          <p:nvPr/>
        </p:nvSpPr>
        <p:spPr>
          <a:xfrm>
            <a:off x="1226825" y="503800"/>
            <a:ext cx="5552100" cy="79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1000"/>
              </a:spcAft>
              <a:buSzPts val="1100"/>
              <a:buNone/>
            </a:pPr>
            <a:r>
              <a:rPr b="1" lang="en-US" sz="3600">
                <a:solidFill>
                  <a:srgbClr val="434343"/>
                </a:solidFill>
              </a:rPr>
              <a:t>Improved Method </a:t>
            </a:r>
            <a:endParaRPr b="1" sz="3600">
              <a:solidFill>
                <a:srgbClr val="434343"/>
              </a:solidFill>
            </a:endParaRPr>
          </a:p>
        </p:txBody>
      </p:sp>
      <p:pic>
        <p:nvPicPr>
          <p:cNvPr id="221" name="Google Shape;221;p19"/>
          <p:cNvPicPr preferRelativeResize="0"/>
          <p:nvPr/>
        </p:nvPicPr>
        <p:blipFill>
          <a:blip r:embed="rId3">
            <a:alphaModFix/>
          </a:blip>
          <a:stretch>
            <a:fillRect/>
          </a:stretch>
        </p:blipFill>
        <p:spPr>
          <a:xfrm>
            <a:off x="1302426" y="1525000"/>
            <a:ext cx="3009900" cy="647700"/>
          </a:xfrm>
          <a:prstGeom prst="rect">
            <a:avLst/>
          </a:prstGeom>
          <a:noFill/>
          <a:ln>
            <a:noFill/>
          </a:ln>
        </p:spPr>
      </p:pic>
      <p:sp>
        <p:nvSpPr>
          <p:cNvPr id="222" name="Google Shape;222;p1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223" name="Google Shape;223;p19"/>
          <p:cNvSpPr/>
          <p:nvPr/>
        </p:nvSpPr>
        <p:spPr>
          <a:xfrm>
            <a:off x="4354888" y="4268788"/>
            <a:ext cx="460800" cy="1158300"/>
          </a:xfrm>
          <a:prstGeom prst="downArrow">
            <a:avLst>
              <a:gd fmla="val 50000" name="adj1"/>
              <a:gd fmla="val 50000" name="adj2"/>
            </a:avLst>
          </a:prstGeom>
          <a:solidFill>
            <a:srgbClr val="C7E2FA"/>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txBox="1"/>
          <p:nvPr/>
        </p:nvSpPr>
        <p:spPr>
          <a:xfrm>
            <a:off x="1324450" y="5488600"/>
            <a:ext cx="65217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434343"/>
                </a:solidFill>
              </a:rPr>
              <a:t>3rd Trial </a:t>
            </a:r>
            <a:r>
              <a:rPr lang="en-US" sz="2400">
                <a:solidFill>
                  <a:srgbClr val="434343"/>
                </a:solidFill>
              </a:rPr>
              <a:t>Accuracy: </a:t>
            </a:r>
            <a:r>
              <a:rPr b="1" lang="en-US" sz="2400">
                <a:solidFill>
                  <a:srgbClr val="434343"/>
                </a:solidFill>
              </a:rPr>
              <a:t>59.6%</a:t>
            </a:r>
            <a:endParaRPr b="1" sz="2400">
              <a:solidFill>
                <a:srgbClr val="434343"/>
              </a:solidFill>
            </a:endParaRPr>
          </a:p>
        </p:txBody>
      </p:sp>
      <p:sp>
        <p:nvSpPr>
          <p:cNvPr id="225" name="Google Shape;225;p19"/>
          <p:cNvSpPr txBox="1"/>
          <p:nvPr/>
        </p:nvSpPr>
        <p:spPr>
          <a:xfrm>
            <a:off x="5019525" y="4524100"/>
            <a:ext cx="31689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t>Laplacian Correction</a:t>
            </a:r>
            <a:endParaRPr i="1" sz="1800"/>
          </a:p>
        </p:txBody>
      </p:sp>
      <p:sp>
        <p:nvSpPr>
          <p:cNvPr id="226" name="Google Shape;226;p19"/>
          <p:cNvSpPr txBox="1"/>
          <p:nvPr/>
        </p:nvSpPr>
        <p:spPr>
          <a:xfrm>
            <a:off x="8490950" y="5526700"/>
            <a:ext cx="24537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To be </a:t>
            </a:r>
            <a:r>
              <a:rPr lang="en-US" sz="1800"/>
              <a:t>continued</a:t>
            </a:r>
            <a:r>
              <a:rPr lang="en-US" sz="1800"/>
              <a: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0"/>
          <p:cNvSpPr txBox="1"/>
          <p:nvPr/>
        </p:nvSpPr>
        <p:spPr>
          <a:xfrm>
            <a:off x="6553200" y="2980900"/>
            <a:ext cx="6521700" cy="32769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en-US" sz="2400">
                <a:solidFill>
                  <a:srgbClr val="434343"/>
                </a:solidFill>
              </a:rPr>
              <a:t>For 10 predictions, </a:t>
            </a:r>
            <a:endParaRPr sz="2400">
              <a:solidFill>
                <a:srgbClr val="434343"/>
              </a:solidFill>
            </a:endParaRPr>
          </a:p>
          <a:p>
            <a:pPr indent="0" lvl="0" marL="0" rtl="0" algn="l">
              <a:spcBef>
                <a:spcPts val="0"/>
              </a:spcBef>
              <a:spcAft>
                <a:spcPts val="0"/>
              </a:spcAft>
              <a:buNone/>
            </a:pPr>
            <a:r>
              <a:t/>
            </a:r>
            <a:endParaRPr sz="1200">
              <a:solidFill>
                <a:srgbClr val="434343"/>
              </a:solidFill>
            </a:endParaRPr>
          </a:p>
          <a:p>
            <a:pPr indent="0" lvl="0" marL="0" rtl="0" algn="ctr">
              <a:spcBef>
                <a:spcPts val="0"/>
              </a:spcBef>
              <a:spcAft>
                <a:spcPts val="0"/>
              </a:spcAft>
              <a:buNone/>
            </a:pPr>
            <a:r>
              <a:rPr lang="en-US" sz="2400">
                <a:solidFill>
                  <a:srgbClr val="434343"/>
                </a:solidFill>
              </a:rPr>
              <a:t>3rd Trial </a:t>
            </a:r>
            <a:r>
              <a:rPr lang="en-US" sz="2400">
                <a:solidFill>
                  <a:srgbClr val="434343"/>
                </a:solidFill>
              </a:rPr>
              <a:t>Accuracy: 59.6% </a:t>
            </a:r>
            <a:endParaRPr sz="2400">
              <a:solidFill>
                <a:srgbClr val="434343"/>
              </a:solidFill>
            </a:endParaRPr>
          </a:p>
        </p:txBody>
      </p:sp>
      <p:sp>
        <p:nvSpPr>
          <p:cNvPr id="233" name="Google Shape;233;p20"/>
          <p:cNvSpPr/>
          <p:nvPr/>
        </p:nvSpPr>
        <p:spPr>
          <a:xfrm>
            <a:off x="7139800" y="2980900"/>
            <a:ext cx="4644600" cy="2926800"/>
          </a:xfrm>
          <a:prstGeom prst="rect">
            <a:avLst/>
          </a:prstGeom>
          <a:solidFill>
            <a:srgbClr val="0070C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235" name="Google Shape;235;p20"/>
          <p:cNvSpPr txBox="1"/>
          <p:nvPr/>
        </p:nvSpPr>
        <p:spPr>
          <a:xfrm>
            <a:off x="1302425" y="2727475"/>
            <a:ext cx="7708500" cy="286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434343"/>
                </a:solidFill>
              </a:rPr>
              <a:t>Recap </a:t>
            </a:r>
            <a:r>
              <a:rPr lang="en-US" sz="2400">
                <a:solidFill>
                  <a:srgbClr val="434343"/>
                </a:solidFill>
              </a:rPr>
              <a:t>Assumption: </a:t>
            </a:r>
            <a:r>
              <a:rPr b="1" lang="en-US" sz="2400">
                <a:solidFill>
                  <a:srgbClr val="434343"/>
                </a:solidFill>
              </a:rPr>
              <a:t>independency</a:t>
            </a:r>
            <a:r>
              <a:rPr lang="en-US" sz="2400">
                <a:solidFill>
                  <a:srgbClr val="434343"/>
                </a:solidFill>
              </a:rPr>
              <a:t> among variables</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381000" lvl="0" marL="914400" rtl="0" algn="l">
              <a:spcBef>
                <a:spcPts val="0"/>
              </a:spcBef>
              <a:spcAft>
                <a:spcPts val="0"/>
              </a:spcAft>
              <a:buSzPts val="2400"/>
              <a:buChar char="●"/>
            </a:pPr>
            <a:r>
              <a:rPr lang="en-US" sz="2400">
                <a:solidFill>
                  <a:srgbClr val="0B5394"/>
                </a:solidFill>
              </a:rPr>
              <a:t>hotel_continent</a:t>
            </a:r>
            <a:r>
              <a:rPr lang="en-US" sz="2400">
                <a:solidFill>
                  <a:srgbClr val="434343"/>
                </a:solidFill>
              </a:rPr>
              <a:t> and </a:t>
            </a:r>
            <a:r>
              <a:rPr lang="en-US" sz="2400">
                <a:solidFill>
                  <a:srgbClr val="0B5394"/>
                </a:solidFill>
              </a:rPr>
              <a:t>hotel_country</a:t>
            </a:r>
            <a:endParaRPr sz="2400">
              <a:solidFill>
                <a:srgbClr val="0B5394"/>
              </a:solidFill>
            </a:endParaRPr>
          </a:p>
          <a:p>
            <a:pPr indent="-381000" lvl="0" marL="914400" rtl="0" algn="l">
              <a:spcBef>
                <a:spcPts val="0"/>
              </a:spcBef>
              <a:spcAft>
                <a:spcPts val="0"/>
              </a:spcAft>
              <a:buSzPts val="2400"/>
              <a:buChar char="●"/>
            </a:pPr>
            <a:r>
              <a:rPr lang="en-US" sz="2400">
                <a:solidFill>
                  <a:srgbClr val="0B5394"/>
                </a:solidFill>
              </a:rPr>
              <a:t>user_location_country</a:t>
            </a:r>
            <a:r>
              <a:rPr lang="en-US" sz="2400">
                <a:solidFill>
                  <a:srgbClr val="434343"/>
                </a:solidFill>
              </a:rPr>
              <a:t> and </a:t>
            </a:r>
            <a:endParaRPr sz="2400">
              <a:solidFill>
                <a:srgbClr val="434343"/>
              </a:solidFill>
            </a:endParaRPr>
          </a:p>
          <a:p>
            <a:pPr indent="0" lvl="0" marL="914400" rtl="0" algn="l">
              <a:spcBef>
                <a:spcPts val="0"/>
              </a:spcBef>
              <a:spcAft>
                <a:spcPts val="0"/>
              </a:spcAft>
              <a:buNone/>
            </a:pPr>
            <a:r>
              <a:rPr lang="en-US" sz="2400">
                <a:solidFill>
                  <a:srgbClr val="0B5394"/>
                </a:solidFill>
              </a:rPr>
              <a:t>user_location_region</a:t>
            </a:r>
            <a:endParaRPr sz="2400">
              <a:solidFill>
                <a:srgbClr val="0B5394"/>
              </a:solidFill>
            </a:endParaRPr>
          </a:p>
          <a:p>
            <a:pPr indent="45720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rPr lang="en-US" sz="2400">
                <a:solidFill>
                  <a:srgbClr val="434343"/>
                </a:solidFill>
              </a:rPr>
              <a:t>have high correlation.</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rPr lang="en-US" sz="2400">
                <a:solidFill>
                  <a:srgbClr val="434343"/>
                </a:solidFill>
              </a:rPr>
              <a:t>So, remove the former ones.</a:t>
            </a:r>
            <a:endParaRPr sz="2400">
              <a:solidFill>
                <a:srgbClr val="434343"/>
              </a:solidFill>
            </a:endParaRPr>
          </a:p>
        </p:txBody>
      </p:sp>
      <p:sp>
        <p:nvSpPr>
          <p:cNvPr id="236" name="Google Shape;236;p20"/>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20"/>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20"/>
          <p:cNvSpPr/>
          <p:nvPr/>
        </p:nvSpPr>
        <p:spPr>
          <a:xfrm>
            <a:off x="1226825" y="503800"/>
            <a:ext cx="5552100" cy="79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1000"/>
              </a:spcAft>
              <a:buSzPts val="1100"/>
              <a:buNone/>
            </a:pPr>
            <a:r>
              <a:rPr b="1" lang="en-US" sz="3600">
                <a:solidFill>
                  <a:srgbClr val="434343"/>
                </a:solidFill>
              </a:rPr>
              <a:t>Improved Method </a:t>
            </a:r>
            <a:endParaRPr b="1" sz="3600">
              <a:solidFill>
                <a:srgbClr val="434343"/>
              </a:solidFill>
            </a:endParaRPr>
          </a:p>
        </p:txBody>
      </p:sp>
      <p:pic>
        <p:nvPicPr>
          <p:cNvPr id="239" name="Google Shape;239;p20"/>
          <p:cNvPicPr preferRelativeResize="0"/>
          <p:nvPr/>
        </p:nvPicPr>
        <p:blipFill>
          <a:blip r:embed="rId3">
            <a:alphaModFix/>
          </a:blip>
          <a:stretch>
            <a:fillRect/>
          </a:stretch>
        </p:blipFill>
        <p:spPr>
          <a:xfrm>
            <a:off x="1302426" y="1525000"/>
            <a:ext cx="3009900" cy="647700"/>
          </a:xfrm>
          <a:prstGeom prst="rect">
            <a:avLst/>
          </a:prstGeom>
          <a:noFill/>
          <a:ln>
            <a:noFill/>
          </a:ln>
        </p:spPr>
      </p:pic>
      <p:sp>
        <p:nvSpPr>
          <p:cNvPr id="240" name="Google Shape;240;p20"/>
          <p:cNvSpPr/>
          <p:nvPr/>
        </p:nvSpPr>
        <p:spPr>
          <a:xfrm>
            <a:off x="8469688" y="4116388"/>
            <a:ext cx="460800" cy="1158300"/>
          </a:xfrm>
          <a:prstGeom prst="downArrow">
            <a:avLst>
              <a:gd fmla="val 50000" name="adj1"/>
              <a:gd fmla="val 50000" name="adj2"/>
            </a:avLst>
          </a:prstGeom>
          <a:solidFill>
            <a:srgbClr val="C7E2FA"/>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txBox="1"/>
          <p:nvPr/>
        </p:nvSpPr>
        <p:spPr>
          <a:xfrm>
            <a:off x="6353650" y="5260000"/>
            <a:ext cx="65217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434343"/>
                </a:solidFill>
              </a:rPr>
              <a:t>    4th Trial </a:t>
            </a:r>
            <a:r>
              <a:rPr lang="en-US" sz="2400">
                <a:solidFill>
                  <a:srgbClr val="434343"/>
                </a:solidFill>
              </a:rPr>
              <a:t>Accuracy: </a:t>
            </a:r>
            <a:r>
              <a:rPr b="1" lang="en-US" sz="2400">
                <a:solidFill>
                  <a:srgbClr val="434343"/>
                </a:solidFill>
              </a:rPr>
              <a:t>60.3</a:t>
            </a:r>
            <a:r>
              <a:rPr b="1" lang="en-US" sz="2400">
                <a:solidFill>
                  <a:srgbClr val="434343"/>
                </a:solidFill>
              </a:rPr>
              <a:t>%</a:t>
            </a:r>
            <a:endParaRPr b="1" sz="2400">
              <a:solidFill>
                <a:srgbClr val="434343"/>
              </a:solidFill>
            </a:endParaRPr>
          </a:p>
        </p:txBody>
      </p:sp>
      <p:pic>
        <p:nvPicPr>
          <p:cNvPr id="242" name="Google Shape;242;p20"/>
          <p:cNvPicPr preferRelativeResize="0"/>
          <p:nvPr/>
        </p:nvPicPr>
        <p:blipFill rotWithShape="1">
          <a:blip r:embed="rId4">
            <a:alphaModFix/>
          </a:blip>
          <a:srcRect b="15571" l="0" r="0" t="15281"/>
          <a:stretch/>
        </p:blipFill>
        <p:spPr>
          <a:xfrm>
            <a:off x="8773275" y="6008175"/>
            <a:ext cx="2081531" cy="647700"/>
          </a:xfrm>
          <a:prstGeom prst="rect">
            <a:avLst/>
          </a:prstGeom>
          <a:noFill/>
          <a:ln>
            <a:noFill/>
          </a:ln>
        </p:spPr>
      </p:pic>
      <p:sp>
        <p:nvSpPr>
          <p:cNvPr id="243" name="Google Shape;243;p20"/>
          <p:cNvSpPr txBox="1"/>
          <p:nvPr/>
        </p:nvSpPr>
        <p:spPr>
          <a:xfrm>
            <a:off x="8930500" y="4295500"/>
            <a:ext cx="31689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t>Remove highly correlated attributes</a:t>
            </a:r>
            <a:endParaRPr i="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ppt_w</p:attrName>
                                        </p:attrNameLst>
                                      </p:cBhvr>
                                      <p:tavLst>
                                        <p:tav fmla="" tm="0">
                                          <p:val>
                                            <p:strVal val="0"/>
                                          </p:val>
                                        </p:tav>
                                        <p:tav fmla="" tm="100000">
                                          <p:val>
                                            <p:strVal val="#ppt_w"/>
                                          </p:val>
                                        </p:tav>
                                      </p:tavLst>
                                    </p:anim>
                                    <p:anim calcmode="lin" valueType="num">
                                      <p:cBhvr additive="base">
                                        <p:cTn dur="500"/>
                                        <p:tgtEl>
                                          <p:spTgt spid="24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1"/>
          <p:cNvSpPr/>
          <p:nvPr/>
        </p:nvSpPr>
        <p:spPr>
          <a:xfrm>
            <a:off x="1226825" y="503800"/>
            <a:ext cx="6097200" cy="510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1000"/>
              </a:spcAft>
              <a:buSzPts val="1100"/>
              <a:buNone/>
            </a:pPr>
            <a:r>
              <a:rPr b="1" lang="en-US" sz="3600">
                <a:solidFill>
                  <a:srgbClr val="434343"/>
                </a:solidFill>
              </a:rPr>
              <a:t>Further Steps</a:t>
            </a:r>
            <a:endParaRPr b="1" sz="3600">
              <a:solidFill>
                <a:srgbClr val="434343"/>
              </a:solidFill>
            </a:endParaRPr>
          </a:p>
        </p:txBody>
      </p:sp>
      <p:sp>
        <p:nvSpPr>
          <p:cNvPr id="250" name="Google Shape;250;p21"/>
          <p:cNvSpPr txBox="1"/>
          <p:nvPr/>
        </p:nvSpPr>
        <p:spPr>
          <a:xfrm>
            <a:off x="1302425" y="2330750"/>
            <a:ext cx="5624400" cy="4332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US" sz="2400">
                <a:solidFill>
                  <a:srgbClr val="434343"/>
                </a:solidFill>
              </a:rPr>
              <a:t>Commonly used to deduplicate large quantities of documents, webpages, and other files</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Char char="●"/>
            </a:pPr>
            <a:r>
              <a:rPr lang="en-US" sz="2400">
                <a:solidFill>
                  <a:srgbClr val="434343"/>
                </a:solidFill>
              </a:rPr>
              <a:t>Data points are hashed into buckets </a:t>
            </a:r>
            <a:endParaRPr sz="2400">
              <a:solidFill>
                <a:srgbClr val="434343"/>
              </a:solidFill>
            </a:endParaRPr>
          </a:p>
          <a:p>
            <a:pPr indent="0" lvl="0" marL="45720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Char char="●"/>
            </a:pPr>
            <a:r>
              <a:rPr lang="en-US" sz="2400">
                <a:solidFill>
                  <a:srgbClr val="434343"/>
                </a:solidFill>
              </a:rPr>
              <a:t>Suitable for categorical variables with a large number of levels</a:t>
            </a:r>
            <a:endParaRPr sz="2400">
              <a:solidFill>
                <a:srgbClr val="434343"/>
              </a:solidFill>
            </a:endParaRPr>
          </a:p>
          <a:p>
            <a:pPr indent="0" lvl="0" marL="457200" rtl="0" algn="l">
              <a:spcBef>
                <a:spcPts val="0"/>
              </a:spcBef>
              <a:spcAft>
                <a:spcPts val="0"/>
              </a:spcAft>
              <a:buNone/>
            </a:pPr>
            <a:r>
              <a:rPr lang="en-US" sz="2400">
                <a:solidFill>
                  <a:srgbClr val="434343"/>
                </a:solidFill>
              </a:rPr>
              <a:t> </a:t>
            </a:r>
            <a:endParaRPr sz="2400">
              <a:solidFill>
                <a:srgbClr val="434343"/>
              </a:solidFill>
            </a:endParaRPr>
          </a:p>
        </p:txBody>
      </p:sp>
      <p:pic>
        <p:nvPicPr>
          <p:cNvPr descr="Image result for LSH" id="251" name="Google Shape;251;p21"/>
          <p:cNvPicPr preferRelativeResize="0"/>
          <p:nvPr/>
        </p:nvPicPr>
        <p:blipFill>
          <a:blip r:embed="rId3">
            <a:alphaModFix/>
          </a:blip>
          <a:stretch>
            <a:fillRect/>
          </a:stretch>
        </p:blipFill>
        <p:spPr>
          <a:xfrm>
            <a:off x="7926475" y="2026600"/>
            <a:ext cx="2804750" cy="3671675"/>
          </a:xfrm>
          <a:prstGeom prst="rect">
            <a:avLst/>
          </a:prstGeom>
          <a:noFill/>
          <a:ln>
            <a:noFill/>
          </a:ln>
        </p:spPr>
      </p:pic>
      <p:sp>
        <p:nvSpPr>
          <p:cNvPr id="252" name="Google Shape;252;p21"/>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 name="Google Shape;253;p21"/>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 name="Google Shape;254;p2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pic>
        <p:nvPicPr>
          <p:cNvPr id="255" name="Google Shape;255;p21"/>
          <p:cNvPicPr preferRelativeResize="0"/>
          <p:nvPr/>
        </p:nvPicPr>
        <p:blipFill>
          <a:blip r:embed="rId4">
            <a:alphaModFix/>
          </a:blip>
          <a:stretch>
            <a:fillRect/>
          </a:stretch>
        </p:blipFill>
        <p:spPr>
          <a:xfrm>
            <a:off x="1302425" y="1566250"/>
            <a:ext cx="4960375" cy="6449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2"/>
          <p:cNvSpPr/>
          <p:nvPr/>
        </p:nvSpPr>
        <p:spPr>
          <a:xfrm>
            <a:off x="4820025" y="2737709"/>
            <a:ext cx="4136400" cy="1092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600">
                <a:solidFill>
                  <a:srgbClr val="434343"/>
                </a:solidFill>
              </a:rPr>
              <a:t>Business Insights</a:t>
            </a:r>
            <a:endParaRPr b="1" sz="3600">
              <a:solidFill>
                <a:srgbClr val="434343"/>
              </a:solidFill>
            </a:endParaRPr>
          </a:p>
        </p:txBody>
      </p:sp>
      <p:sp>
        <p:nvSpPr>
          <p:cNvPr id="261" name="Google Shape;261;p22"/>
          <p:cNvSpPr txBox="1"/>
          <p:nvPr/>
        </p:nvSpPr>
        <p:spPr>
          <a:xfrm>
            <a:off x="4820025" y="3392500"/>
            <a:ext cx="5916000" cy="10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666666"/>
                </a:solidFill>
              </a:rPr>
              <a:t>To which business scenario can we apply our model?</a:t>
            </a:r>
            <a:endParaRPr sz="1600">
              <a:solidFill>
                <a:srgbClr val="666666"/>
              </a:solidFill>
            </a:endParaRPr>
          </a:p>
        </p:txBody>
      </p:sp>
      <p:sp>
        <p:nvSpPr>
          <p:cNvPr id="262" name="Google Shape;262;p22"/>
          <p:cNvSpPr/>
          <p:nvPr/>
        </p:nvSpPr>
        <p:spPr>
          <a:xfrm>
            <a:off x="1615440" y="2057400"/>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22"/>
          <p:cNvSpPr/>
          <p:nvPr/>
        </p:nvSpPr>
        <p:spPr>
          <a:xfrm>
            <a:off x="3276495" y="3718455"/>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 name="Google Shape;264;p22"/>
          <p:cNvSpPr txBox="1"/>
          <p:nvPr/>
        </p:nvSpPr>
        <p:spPr>
          <a:xfrm>
            <a:off x="864526" y="2860251"/>
            <a:ext cx="3955500" cy="84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PART </a:t>
            </a:r>
            <a:r>
              <a:rPr lang="en-US" sz="4400">
                <a:solidFill>
                  <a:schemeClr val="lt1"/>
                </a:solidFill>
              </a:rPr>
              <a:t>5</a:t>
            </a:r>
            <a:endParaRPr sz="4400">
              <a:solidFill>
                <a:schemeClr val="lt1"/>
              </a:solidFill>
              <a:latin typeface="Arial"/>
              <a:ea typeface="Arial"/>
              <a:cs typeface="Arial"/>
              <a:sym typeface="Arial"/>
            </a:endParaRPr>
          </a:p>
        </p:txBody>
      </p:sp>
      <p:sp>
        <p:nvSpPr>
          <p:cNvPr id="265" name="Google Shape;265;p2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 name="Shape 33"/>
        <p:cNvGrpSpPr/>
        <p:nvPr/>
      </p:nvGrpSpPr>
      <p:grpSpPr>
        <a:xfrm>
          <a:off x="0" y="0"/>
          <a:ext cx="0" cy="0"/>
          <a:chOff x="0" y="0"/>
          <a:chExt cx="0" cy="0"/>
        </a:xfrm>
      </p:grpSpPr>
      <p:sp>
        <p:nvSpPr>
          <p:cNvPr id="34" name="Google Shape;34;p5"/>
          <p:cNvSpPr txBox="1"/>
          <p:nvPr/>
        </p:nvSpPr>
        <p:spPr>
          <a:xfrm>
            <a:off x="745100" y="3441975"/>
            <a:ext cx="1782000" cy="84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434343"/>
                </a:solidFill>
              </a:rPr>
              <a:t>Business Goal</a:t>
            </a:r>
            <a:endParaRPr sz="2400">
              <a:solidFill>
                <a:srgbClr val="434343"/>
              </a:solidFill>
              <a:latin typeface="Arial"/>
              <a:ea typeface="Arial"/>
              <a:cs typeface="Arial"/>
              <a:sym typeface="Arial"/>
            </a:endParaRPr>
          </a:p>
        </p:txBody>
      </p:sp>
      <p:sp>
        <p:nvSpPr>
          <p:cNvPr id="35" name="Google Shape;35;p5"/>
          <p:cNvSpPr txBox="1"/>
          <p:nvPr/>
        </p:nvSpPr>
        <p:spPr>
          <a:xfrm>
            <a:off x="2326350" y="4782544"/>
            <a:ext cx="2453700" cy="952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2400">
                <a:solidFill>
                  <a:srgbClr val="434343"/>
                </a:solidFill>
              </a:rPr>
              <a:t>D</a:t>
            </a:r>
            <a:r>
              <a:rPr lang="en-US" sz="2400">
                <a:solidFill>
                  <a:srgbClr val="434343"/>
                </a:solidFill>
              </a:rPr>
              <a:t>ata Understanding</a:t>
            </a:r>
            <a:endParaRPr sz="2400">
              <a:solidFill>
                <a:srgbClr val="434343"/>
              </a:solidFill>
              <a:latin typeface="Arial"/>
              <a:ea typeface="Arial"/>
              <a:cs typeface="Arial"/>
              <a:sym typeface="Arial"/>
            </a:endParaRPr>
          </a:p>
        </p:txBody>
      </p:sp>
      <p:sp>
        <p:nvSpPr>
          <p:cNvPr id="36" name="Google Shape;36;p5"/>
          <p:cNvSpPr txBox="1"/>
          <p:nvPr/>
        </p:nvSpPr>
        <p:spPr>
          <a:xfrm>
            <a:off x="5095275" y="5212075"/>
            <a:ext cx="209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434343"/>
                </a:solidFill>
              </a:rPr>
              <a:t>Exploratory</a:t>
            </a:r>
            <a:r>
              <a:rPr lang="en-US" sz="2400">
                <a:solidFill>
                  <a:srgbClr val="434343"/>
                </a:solidFill>
              </a:rPr>
              <a:t> Data Analysis</a:t>
            </a:r>
            <a:endParaRPr sz="2400">
              <a:solidFill>
                <a:srgbClr val="434343"/>
              </a:solidFill>
              <a:latin typeface="Arial"/>
              <a:ea typeface="Arial"/>
              <a:cs typeface="Arial"/>
              <a:sym typeface="Arial"/>
            </a:endParaRPr>
          </a:p>
        </p:txBody>
      </p:sp>
      <p:sp>
        <p:nvSpPr>
          <p:cNvPr id="37" name="Google Shape;37;p5"/>
          <p:cNvSpPr txBox="1"/>
          <p:nvPr/>
        </p:nvSpPr>
        <p:spPr>
          <a:xfrm>
            <a:off x="9376100" y="3354513"/>
            <a:ext cx="209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434343"/>
                </a:solidFill>
              </a:rPr>
              <a:t>Business Insight</a:t>
            </a:r>
            <a:endParaRPr sz="2400">
              <a:solidFill>
                <a:srgbClr val="434343"/>
              </a:solidFill>
              <a:latin typeface="Arial"/>
              <a:ea typeface="Arial"/>
              <a:cs typeface="Arial"/>
              <a:sym typeface="Arial"/>
            </a:endParaRPr>
          </a:p>
        </p:txBody>
      </p:sp>
      <p:sp>
        <p:nvSpPr>
          <p:cNvPr id="38" name="Google Shape;38;p5"/>
          <p:cNvSpPr/>
          <p:nvPr/>
        </p:nvSpPr>
        <p:spPr>
          <a:xfrm>
            <a:off x="4803355" y="988269"/>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 name="Google Shape;39;p5"/>
          <p:cNvSpPr txBox="1"/>
          <p:nvPr/>
        </p:nvSpPr>
        <p:spPr>
          <a:xfrm>
            <a:off x="4052439" y="1791221"/>
            <a:ext cx="3955500" cy="84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Contents</a:t>
            </a:r>
            <a:endParaRPr sz="4400">
              <a:solidFill>
                <a:schemeClr val="lt1"/>
              </a:solidFill>
              <a:latin typeface="Arial"/>
              <a:ea typeface="Arial"/>
              <a:cs typeface="Arial"/>
              <a:sym typeface="Arial"/>
            </a:endParaRPr>
          </a:p>
        </p:txBody>
      </p:sp>
      <p:sp>
        <p:nvSpPr>
          <p:cNvPr id="40" name="Google Shape;40;p5"/>
          <p:cNvSpPr/>
          <p:nvPr/>
        </p:nvSpPr>
        <p:spPr>
          <a:xfrm>
            <a:off x="3076954" y="3681875"/>
            <a:ext cx="952500" cy="952500"/>
          </a:xfrm>
          <a:prstGeom prst="ellipse">
            <a:avLst/>
          </a:prstGeom>
          <a:solidFill>
            <a:srgbClr val="6C92C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p5"/>
          <p:cNvSpPr txBox="1"/>
          <p:nvPr/>
        </p:nvSpPr>
        <p:spPr>
          <a:xfrm>
            <a:off x="3167546" y="3788729"/>
            <a:ext cx="771300" cy="7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lt1"/>
                </a:solidFill>
              </a:rPr>
              <a:t>2</a:t>
            </a:r>
            <a:endParaRPr b="1" sz="4400">
              <a:solidFill>
                <a:schemeClr val="lt1"/>
              </a:solidFill>
              <a:latin typeface="Arial"/>
              <a:ea typeface="Arial"/>
              <a:cs typeface="Arial"/>
              <a:sym typeface="Arial"/>
            </a:endParaRPr>
          </a:p>
        </p:txBody>
      </p:sp>
      <p:sp>
        <p:nvSpPr>
          <p:cNvPr id="42" name="Google Shape;42;p5"/>
          <p:cNvSpPr/>
          <p:nvPr/>
        </p:nvSpPr>
        <p:spPr>
          <a:xfrm>
            <a:off x="5619754" y="4055750"/>
            <a:ext cx="952500" cy="952500"/>
          </a:xfrm>
          <a:prstGeom prst="ellipse">
            <a:avLst/>
          </a:prstGeom>
          <a:solidFill>
            <a:srgbClr val="48A2A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 name="Google Shape;43;p5"/>
          <p:cNvSpPr txBox="1"/>
          <p:nvPr/>
        </p:nvSpPr>
        <p:spPr>
          <a:xfrm>
            <a:off x="5710348" y="4147254"/>
            <a:ext cx="771300" cy="7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lt1"/>
                </a:solidFill>
              </a:rPr>
              <a:t>3</a:t>
            </a:r>
            <a:endParaRPr b="1" sz="4400">
              <a:solidFill>
                <a:schemeClr val="lt1"/>
              </a:solidFill>
              <a:latin typeface="Arial"/>
              <a:ea typeface="Arial"/>
              <a:cs typeface="Arial"/>
              <a:sym typeface="Arial"/>
            </a:endParaRPr>
          </a:p>
        </p:txBody>
      </p:sp>
      <p:sp>
        <p:nvSpPr>
          <p:cNvPr id="44" name="Google Shape;44;p5"/>
          <p:cNvSpPr/>
          <p:nvPr/>
        </p:nvSpPr>
        <p:spPr>
          <a:xfrm>
            <a:off x="8162554" y="3697216"/>
            <a:ext cx="952500" cy="952500"/>
          </a:xfrm>
          <a:prstGeom prst="ellipse">
            <a:avLst/>
          </a:prstGeom>
          <a:solidFill>
            <a:srgbClr val="6C92C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p5"/>
          <p:cNvSpPr txBox="1"/>
          <p:nvPr/>
        </p:nvSpPr>
        <p:spPr>
          <a:xfrm>
            <a:off x="8253146" y="3788757"/>
            <a:ext cx="771300" cy="7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lt1"/>
                </a:solidFill>
              </a:rPr>
              <a:t>4</a:t>
            </a:r>
            <a:endParaRPr b="1" sz="4400">
              <a:solidFill>
                <a:schemeClr val="lt1"/>
              </a:solidFill>
              <a:latin typeface="Arial"/>
              <a:ea typeface="Arial"/>
              <a:cs typeface="Arial"/>
              <a:sym typeface="Arial"/>
            </a:endParaRPr>
          </a:p>
        </p:txBody>
      </p:sp>
      <p:grpSp>
        <p:nvGrpSpPr>
          <p:cNvPr id="46" name="Google Shape;46;p5"/>
          <p:cNvGrpSpPr/>
          <p:nvPr/>
        </p:nvGrpSpPr>
        <p:grpSpPr>
          <a:xfrm>
            <a:off x="1159854" y="2337074"/>
            <a:ext cx="952500" cy="952500"/>
            <a:chOff x="570929" y="3392424"/>
            <a:chExt cx="952500" cy="952500"/>
          </a:xfrm>
        </p:grpSpPr>
        <p:sp>
          <p:nvSpPr>
            <p:cNvPr id="47" name="Google Shape;47;p5"/>
            <p:cNvSpPr/>
            <p:nvPr/>
          </p:nvSpPr>
          <p:spPr>
            <a:xfrm>
              <a:off x="570929" y="3392424"/>
              <a:ext cx="952500" cy="952500"/>
            </a:xfrm>
            <a:prstGeom prst="ellipse">
              <a:avLst/>
            </a:prstGeom>
            <a:solidFill>
              <a:srgbClr val="48A2A0">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 name="Google Shape;48;p5"/>
            <p:cNvSpPr txBox="1"/>
            <p:nvPr/>
          </p:nvSpPr>
          <p:spPr>
            <a:xfrm>
              <a:off x="661523" y="3483915"/>
              <a:ext cx="771300" cy="7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lt1"/>
                  </a:solidFill>
                </a:rPr>
                <a:t>1</a:t>
              </a:r>
              <a:endParaRPr b="1" sz="4400">
                <a:solidFill>
                  <a:schemeClr val="lt1"/>
                </a:solidFill>
                <a:latin typeface="Arial"/>
                <a:ea typeface="Arial"/>
                <a:cs typeface="Arial"/>
                <a:sym typeface="Arial"/>
              </a:endParaRPr>
            </a:p>
          </p:txBody>
        </p:sp>
      </p:grpSp>
      <p:sp>
        <p:nvSpPr>
          <p:cNvPr id="49" name="Google Shape;49;p5"/>
          <p:cNvSpPr/>
          <p:nvPr/>
        </p:nvSpPr>
        <p:spPr>
          <a:xfrm>
            <a:off x="4869174" y="818243"/>
            <a:ext cx="713400" cy="7134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 name="Google Shape;50;p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51" name="Google Shape;51;p5"/>
          <p:cNvSpPr/>
          <p:nvPr/>
        </p:nvSpPr>
        <p:spPr>
          <a:xfrm>
            <a:off x="9948054" y="2337075"/>
            <a:ext cx="952500" cy="952500"/>
          </a:xfrm>
          <a:prstGeom prst="ellipse">
            <a:avLst/>
          </a:prstGeom>
          <a:solidFill>
            <a:srgbClr val="48A2A0">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5"/>
          <p:cNvSpPr txBox="1"/>
          <p:nvPr/>
        </p:nvSpPr>
        <p:spPr>
          <a:xfrm>
            <a:off x="10038648" y="2428579"/>
            <a:ext cx="771300" cy="7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lt1"/>
                </a:solidFill>
              </a:rPr>
              <a:t>5</a:t>
            </a:r>
            <a:endParaRPr b="1" sz="4400">
              <a:solidFill>
                <a:schemeClr val="lt1"/>
              </a:solidFill>
              <a:latin typeface="Arial"/>
              <a:ea typeface="Arial"/>
              <a:cs typeface="Arial"/>
              <a:sym typeface="Arial"/>
            </a:endParaRPr>
          </a:p>
        </p:txBody>
      </p:sp>
      <p:sp>
        <p:nvSpPr>
          <p:cNvPr id="53" name="Google Shape;53;p5"/>
          <p:cNvSpPr txBox="1"/>
          <p:nvPr/>
        </p:nvSpPr>
        <p:spPr>
          <a:xfrm>
            <a:off x="7374000" y="4834900"/>
            <a:ext cx="2529600" cy="84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434343"/>
                </a:solidFill>
              </a:rPr>
              <a:t>Model Selection and Evaluation</a:t>
            </a:r>
            <a:endParaRPr sz="2400">
              <a:solidFill>
                <a:srgbClr val="434343"/>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3"/>
          <p:cNvSpPr/>
          <p:nvPr/>
        </p:nvSpPr>
        <p:spPr>
          <a:xfrm>
            <a:off x="1291375" y="539325"/>
            <a:ext cx="5900400" cy="56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3F3F3F"/>
                </a:solidFill>
              </a:rPr>
              <a:t>Business Insights</a:t>
            </a:r>
            <a:endParaRPr b="1" sz="3600">
              <a:solidFill>
                <a:srgbClr val="3F3F3F"/>
              </a:solidFill>
              <a:latin typeface="Arial"/>
              <a:ea typeface="Arial"/>
              <a:cs typeface="Arial"/>
              <a:sym typeface="Arial"/>
            </a:endParaRPr>
          </a:p>
        </p:txBody>
      </p:sp>
      <p:sp>
        <p:nvSpPr>
          <p:cNvPr id="271" name="Google Shape;271;p23"/>
          <p:cNvSpPr txBox="1"/>
          <p:nvPr/>
        </p:nvSpPr>
        <p:spPr>
          <a:xfrm>
            <a:off x="689425" y="3038500"/>
            <a:ext cx="30975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600">
                <a:solidFill>
                  <a:srgbClr val="073763"/>
                </a:solidFill>
              </a:rPr>
              <a:t>To Customers</a:t>
            </a:r>
            <a:endParaRPr sz="2400">
              <a:solidFill>
                <a:srgbClr val="073763"/>
              </a:solidFill>
            </a:endParaRPr>
          </a:p>
          <a:p>
            <a:pPr indent="0" lvl="0" marL="0" marR="0" rtl="0" algn="ctr">
              <a:spcBef>
                <a:spcPts val="0"/>
              </a:spcBef>
              <a:spcAft>
                <a:spcPts val="0"/>
              </a:spcAft>
              <a:buNone/>
            </a:pPr>
            <a:r>
              <a:rPr lang="en-US" sz="2400">
                <a:solidFill>
                  <a:srgbClr val="073763"/>
                </a:solidFill>
              </a:rPr>
              <a:t> </a:t>
            </a:r>
            <a:endParaRPr sz="2400">
              <a:solidFill>
                <a:srgbClr val="073763"/>
              </a:solidFill>
              <a:latin typeface="Arial"/>
              <a:ea typeface="Arial"/>
              <a:cs typeface="Arial"/>
              <a:sym typeface="Arial"/>
            </a:endParaRPr>
          </a:p>
        </p:txBody>
      </p:sp>
      <p:sp>
        <p:nvSpPr>
          <p:cNvPr id="272" name="Google Shape;272;p23"/>
          <p:cNvSpPr txBox="1"/>
          <p:nvPr/>
        </p:nvSpPr>
        <p:spPr>
          <a:xfrm>
            <a:off x="3856825" y="1763875"/>
            <a:ext cx="7682100" cy="1759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b="1" lang="en-US" sz="2400">
                <a:solidFill>
                  <a:srgbClr val="434343"/>
                </a:solidFill>
              </a:rPr>
              <a:t>Make personalized booking recommendations based on user locations and destinations</a:t>
            </a:r>
            <a:endParaRPr b="1" sz="2400">
              <a:solidFill>
                <a:srgbClr val="434343"/>
              </a:solidFill>
            </a:endParaRPr>
          </a:p>
          <a:p>
            <a:pPr indent="0" lvl="0" marL="457200" rtl="0" algn="l">
              <a:spcBef>
                <a:spcPts val="0"/>
              </a:spcBef>
              <a:spcAft>
                <a:spcPts val="0"/>
              </a:spcAft>
              <a:buNone/>
            </a:pPr>
            <a:r>
              <a:t/>
            </a:r>
            <a:endParaRPr b="1" sz="1000">
              <a:solidFill>
                <a:srgbClr val="434343"/>
              </a:solidFill>
            </a:endParaRPr>
          </a:p>
          <a:p>
            <a:pPr indent="-355600" lvl="1" marL="914400" rtl="0" algn="l">
              <a:spcBef>
                <a:spcPts val="0"/>
              </a:spcBef>
              <a:spcAft>
                <a:spcPts val="0"/>
              </a:spcAft>
              <a:buClr>
                <a:srgbClr val="434343"/>
              </a:buClr>
              <a:buSzPts val="2000"/>
              <a:buChar char="○"/>
            </a:pPr>
            <a:r>
              <a:rPr lang="en-US" sz="2000">
                <a:solidFill>
                  <a:srgbClr val="434343"/>
                </a:solidFill>
              </a:rPr>
              <a:t>Attract new customers</a:t>
            </a:r>
            <a:endParaRPr sz="2000">
              <a:solidFill>
                <a:srgbClr val="434343"/>
              </a:solidFill>
            </a:endParaRPr>
          </a:p>
          <a:p>
            <a:pPr indent="-355600" lvl="1" marL="914400" rtl="0" algn="l">
              <a:spcBef>
                <a:spcPts val="0"/>
              </a:spcBef>
              <a:spcAft>
                <a:spcPts val="0"/>
              </a:spcAft>
              <a:buClr>
                <a:srgbClr val="434343"/>
              </a:buClr>
              <a:buSzPts val="2000"/>
              <a:buChar char="○"/>
            </a:pPr>
            <a:r>
              <a:rPr lang="en-US" sz="2000">
                <a:solidFill>
                  <a:srgbClr val="434343"/>
                </a:solidFill>
              </a:rPr>
              <a:t>Develop existing customers’ loyalty</a:t>
            </a:r>
            <a:endParaRPr sz="2000">
              <a:solidFill>
                <a:srgbClr val="434343"/>
              </a:solidFill>
            </a:endParaRPr>
          </a:p>
        </p:txBody>
      </p:sp>
      <p:sp>
        <p:nvSpPr>
          <p:cNvPr id="273" name="Google Shape;273;p23"/>
          <p:cNvSpPr txBox="1"/>
          <p:nvPr/>
        </p:nvSpPr>
        <p:spPr>
          <a:xfrm>
            <a:off x="3919875" y="4180325"/>
            <a:ext cx="7292400" cy="2152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b="1" lang="en-US" sz="2400">
                <a:solidFill>
                  <a:srgbClr val="434343"/>
                </a:solidFill>
              </a:rPr>
              <a:t>Discover popular hotel types based on user search habits</a:t>
            </a:r>
            <a:endParaRPr b="1" sz="2400">
              <a:solidFill>
                <a:srgbClr val="434343"/>
              </a:solidFill>
            </a:endParaRPr>
          </a:p>
          <a:p>
            <a:pPr indent="0" lvl="0" marL="457200" rtl="0" algn="l">
              <a:spcBef>
                <a:spcPts val="0"/>
              </a:spcBef>
              <a:spcAft>
                <a:spcPts val="0"/>
              </a:spcAft>
              <a:buNone/>
            </a:pPr>
            <a:r>
              <a:t/>
            </a:r>
            <a:endParaRPr b="1" sz="1000">
              <a:solidFill>
                <a:srgbClr val="434343"/>
              </a:solidFill>
            </a:endParaRPr>
          </a:p>
          <a:p>
            <a:pPr indent="-355600" lvl="1" marL="914400" rtl="0" algn="l">
              <a:spcBef>
                <a:spcPts val="0"/>
              </a:spcBef>
              <a:spcAft>
                <a:spcPts val="0"/>
              </a:spcAft>
              <a:buClr>
                <a:srgbClr val="434343"/>
              </a:buClr>
              <a:buSzPts val="2000"/>
              <a:buChar char="○"/>
            </a:pPr>
            <a:r>
              <a:rPr lang="en-US" sz="2000">
                <a:solidFill>
                  <a:srgbClr val="434343"/>
                </a:solidFill>
              </a:rPr>
              <a:t>Partner with hotels with a high booking frequency before competitors do</a:t>
            </a:r>
            <a:endParaRPr sz="2000">
              <a:solidFill>
                <a:srgbClr val="434343"/>
              </a:solidFill>
            </a:endParaRPr>
          </a:p>
          <a:p>
            <a:pPr indent="-355600" lvl="1" marL="914400" rtl="0" algn="l">
              <a:spcBef>
                <a:spcPts val="0"/>
              </a:spcBef>
              <a:spcAft>
                <a:spcPts val="0"/>
              </a:spcAft>
              <a:buClr>
                <a:srgbClr val="434343"/>
              </a:buClr>
              <a:buSzPts val="2000"/>
              <a:buChar char="○"/>
            </a:pPr>
            <a:r>
              <a:rPr lang="en-US" sz="2000">
                <a:solidFill>
                  <a:srgbClr val="434343"/>
                </a:solidFill>
              </a:rPr>
              <a:t>25% commission in one booking</a:t>
            </a:r>
            <a:endParaRPr sz="2000">
              <a:solidFill>
                <a:srgbClr val="434343"/>
              </a:solidFill>
            </a:endParaRPr>
          </a:p>
        </p:txBody>
      </p:sp>
      <p:sp>
        <p:nvSpPr>
          <p:cNvPr id="274" name="Google Shape;274;p23"/>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23"/>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2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pic>
        <p:nvPicPr>
          <p:cNvPr id="277" name="Google Shape;277;p23"/>
          <p:cNvPicPr preferRelativeResize="0"/>
          <p:nvPr/>
        </p:nvPicPr>
        <p:blipFill rotWithShape="1">
          <a:blip r:embed="rId3">
            <a:alphaModFix/>
          </a:blip>
          <a:srcRect b="19682" l="27336" r="27656" t="19457"/>
          <a:stretch/>
        </p:blipFill>
        <p:spPr>
          <a:xfrm>
            <a:off x="1814400" y="1548200"/>
            <a:ext cx="1064400" cy="1439325"/>
          </a:xfrm>
          <a:prstGeom prst="rect">
            <a:avLst/>
          </a:prstGeom>
          <a:noFill/>
          <a:ln>
            <a:noFill/>
          </a:ln>
        </p:spPr>
      </p:pic>
      <p:pic>
        <p:nvPicPr>
          <p:cNvPr id="278" name="Google Shape;278;p23"/>
          <p:cNvPicPr preferRelativeResize="0"/>
          <p:nvPr/>
        </p:nvPicPr>
        <p:blipFill>
          <a:blip r:embed="rId4">
            <a:alphaModFix/>
          </a:blip>
          <a:stretch>
            <a:fillRect/>
          </a:stretch>
        </p:blipFill>
        <p:spPr>
          <a:xfrm>
            <a:off x="1469413" y="4093475"/>
            <a:ext cx="1754377" cy="1439325"/>
          </a:xfrm>
          <a:prstGeom prst="rect">
            <a:avLst/>
          </a:prstGeom>
          <a:noFill/>
          <a:ln>
            <a:noFill/>
          </a:ln>
        </p:spPr>
      </p:pic>
      <p:sp>
        <p:nvSpPr>
          <p:cNvPr id="279" name="Google Shape;279;p23"/>
          <p:cNvSpPr txBox="1"/>
          <p:nvPr/>
        </p:nvSpPr>
        <p:spPr>
          <a:xfrm>
            <a:off x="495900" y="5532800"/>
            <a:ext cx="3592200" cy="708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3600">
                <a:solidFill>
                  <a:srgbClr val="073763"/>
                </a:solidFill>
              </a:rPr>
              <a:t>To Business</a:t>
            </a:r>
            <a:endParaRPr sz="2400">
              <a:solidFill>
                <a:srgbClr val="073763"/>
              </a:solidFill>
            </a:endParaRPr>
          </a:p>
          <a:p>
            <a:pPr indent="0" lvl="0" marL="0" marR="0" rtl="0" algn="l">
              <a:spcBef>
                <a:spcPts val="0"/>
              </a:spcBef>
              <a:spcAft>
                <a:spcPts val="0"/>
              </a:spcAft>
              <a:buNone/>
            </a:pPr>
            <a:r>
              <a:t/>
            </a:r>
            <a:endParaRPr sz="3600">
              <a:solidFill>
                <a:srgbClr val="07376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24"/>
          <p:cNvPicPr preferRelativeResize="0"/>
          <p:nvPr/>
        </p:nvPicPr>
        <p:blipFill>
          <a:blip r:embed="rId3">
            <a:alphaModFix/>
          </a:blip>
          <a:stretch>
            <a:fillRect/>
          </a:stretch>
        </p:blipFill>
        <p:spPr>
          <a:xfrm>
            <a:off x="-76200" y="0"/>
            <a:ext cx="12192001" cy="6858001"/>
          </a:xfrm>
          <a:prstGeom prst="rect">
            <a:avLst/>
          </a:prstGeom>
          <a:noFill/>
          <a:ln>
            <a:noFill/>
          </a:ln>
        </p:spPr>
      </p:pic>
      <p:sp>
        <p:nvSpPr>
          <p:cNvPr id="285" name="Google Shape;285;p24"/>
          <p:cNvSpPr/>
          <p:nvPr/>
        </p:nvSpPr>
        <p:spPr>
          <a:xfrm>
            <a:off x="2503251" y="-762034"/>
            <a:ext cx="15415200" cy="15415200"/>
          </a:xfrm>
          <a:prstGeom prst="ellipse">
            <a:avLst/>
          </a:prstGeom>
          <a:solidFill>
            <a:srgbClr val="073763">
              <a:alpha val="846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24"/>
          <p:cNvSpPr/>
          <p:nvPr/>
        </p:nvSpPr>
        <p:spPr>
          <a:xfrm>
            <a:off x="-1420238" y="-2632954"/>
            <a:ext cx="7846979" cy="7846979"/>
          </a:xfrm>
          <a:prstGeom prst="ellipse">
            <a:avLst/>
          </a:prstGeom>
          <a:solidFill>
            <a:srgbClr val="FFC000">
              <a:alpha val="7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7" name="Google Shape;287;p24"/>
          <p:cNvSpPr txBox="1"/>
          <p:nvPr/>
        </p:nvSpPr>
        <p:spPr>
          <a:xfrm>
            <a:off x="8626912" y="5214025"/>
            <a:ext cx="25536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4000">
                <a:solidFill>
                  <a:schemeClr val="lt1"/>
                </a:solidFill>
              </a:rPr>
              <a:t>Q&amp;A</a:t>
            </a:r>
            <a:endParaRPr sz="4000">
              <a:solidFill>
                <a:schemeClr val="lt1"/>
              </a:solidFill>
              <a:latin typeface="Arial"/>
              <a:ea typeface="Arial"/>
              <a:cs typeface="Arial"/>
              <a:sym typeface="Arial"/>
            </a:endParaRPr>
          </a:p>
        </p:txBody>
      </p:sp>
      <p:cxnSp>
        <p:nvCxnSpPr>
          <p:cNvPr id="288" name="Google Shape;288;p24"/>
          <p:cNvCxnSpPr/>
          <p:nvPr/>
        </p:nvCxnSpPr>
        <p:spPr>
          <a:xfrm>
            <a:off x="8106213" y="5921911"/>
            <a:ext cx="3045600" cy="0"/>
          </a:xfrm>
          <a:prstGeom prst="straightConnector1">
            <a:avLst/>
          </a:prstGeom>
          <a:noFill/>
          <a:ln cap="flat" cmpd="sng" w="38100">
            <a:solidFill>
              <a:schemeClr val="lt1"/>
            </a:solidFill>
            <a:prstDash val="solid"/>
            <a:miter lim="800000"/>
            <a:headEnd len="sm" w="sm" type="none"/>
            <a:tailEnd len="sm" w="sm" type="none"/>
          </a:ln>
        </p:spPr>
      </p:cxnSp>
      <p:sp>
        <p:nvSpPr>
          <p:cNvPr id="289" name="Google Shape;289;p2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pic>
        <p:nvPicPr>
          <p:cNvPr id="290" name="Google Shape;290;p24"/>
          <p:cNvPicPr preferRelativeResize="0"/>
          <p:nvPr/>
        </p:nvPicPr>
        <p:blipFill>
          <a:blip r:embed="rId4">
            <a:alphaModFix/>
          </a:blip>
          <a:stretch>
            <a:fillRect/>
          </a:stretch>
        </p:blipFill>
        <p:spPr>
          <a:xfrm>
            <a:off x="509448" y="303373"/>
            <a:ext cx="1670050" cy="1670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25"/>
          <p:cNvPicPr preferRelativeResize="0"/>
          <p:nvPr/>
        </p:nvPicPr>
        <p:blipFill>
          <a:blip r:embed="rId3">
            <a:alphaModFix/>
          </a:blip>
          <a:stretch>
            <a:fillRect/>
          </a:stretch>
        </p:blipFill>
        <p:spPr>
          <a:xfrm>
            <a:off x="-76200" y="0"/>
            <a:ext cx="12192001" cy="6858001"/>
          </a:xfrm>
          <a:prstGeom prst="rect">
            <a:avLst/>
          </a:prstGeom>
          <a:noFill/>
          <a:ln>
            <a:noFill/>
          </a:ln>
        </p:spPr>
      </p:pic>
      <p:sp>
        <p:nvSpPr>
          <p:cNvPr id="296" name="Google Shape;296;p25"/>
          <p:cNvSpPr/>
          <p:nvPr/>
        </p:nvSpPr>
        <p:spPr>
          <a:xfrm>
            <a:off x="2503251" y="-762034"/>
            <a:ext cx="15415200" cy="15415200"/>
          </a:xfrm>
          <a:prstGeom prst="ellipse">
            <a:avLst/>
          </a:prstGeom>
          <a:solidFill>
            <a:srgbClr val="073763">
              <a:alpha val="846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7" name="Google Shape;297;p25"/>
          <p:cNvSpPr/>
          <p:nvPr/>
        </p:nvSpPr>
        <p:spPr>
          <a:xfrm>
            <a:off x="-1420238" y="-2632954"/>
            <a:ext cx="7847100" cy="7847100"/>
          </a:xfrm>
          <a:prstGeom prst="ellipse">
            <a:avLst/>
          </a:prstGeom>
          <a:solidFill>
            <a:srgbClr val="FFC000">
              <a:alpha val="7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8" name="Google Shape;298;p25"/>
          <p:cNvSpPr txBox="1"/>
          <p:nvPr/>
        </p:nvSpPr>
        <p:spPr>
          <a:xfrm>
            <a:off x="8106222" y="5214025"/>
            <a:ext cx="30744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4000">
                <a:solidFill>
                  <a:schemeClr val="lt1"/>
                </a:solidFill>
                <a:latin typeface="Arial"/>
                <a:ea typeface="Arial"/>
                <a:cs typeface="Arial"/>
                <a:sym typeface="Arial"/>
              </a:rPr>
              <a:t>THANKS!</a:t>
            </a:r>
            <a:endParaRPr sz="4000">
              <a:solidFill>
                <a:schemeClr val="lt1"/>
              </a:solidFill>
              <a:latin typeface="Arial"/>
              <a:ea typeface="Arial"/>
              <a:cs typeface="Arial"/>
              <a:sym typeface="Arial"/>
            </a:endParaRPr>
          </a:p>
        </p:txBody>
      </p:sp>
      <p:cxnSp>
        <p:nvCxnSpPr>
          <p:cNvPr id="299" name="Google Shape;299;p25"/>
          <p:cNvCxnSpPr/>
          <p:nvPr/>
        </p:nvCxnSpPr>
        <p:spPr>
          <a:xfrm>
            <a:off x="8106213" y="5921911"/>
            <a:ext cx="3045600" cy="0"/>
          </a:xfrm>
          <a:prstGeom prst="straightConnector1">
            <a:avLst/>
          </a:prstGeom>
          <a:noFill/>
          <a:ln cap="flat" cmpd="sng" w="38100">
            <a:solidFill>
              <a:schemeClr val="lt1"/>
            </a:solidFill>
            <a:prstDash val="solid"/>
            <a:miter lim="800000"/>
            <a:headEnd len="sm" w="sm" type="none"/>
            <a:tailEnd len="sm" w="sm" type="none"/>
          </a:ln>
        </p:spPr>
      </p:cxnSp>
      <p:sp>
        <p:nvSpPr>
          <p:cNvPr id="300" name="Google Shape;300;p2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301" name="Google Shape;301;p25"/>
          <p:cNvPicPr preferRelativeResize="0"/>
          <p:nvPr/>
        </p:nvPicPr>
        <p:blipFill>
          <a:blip r:embed="rId4">
            <a:alphaModFix/>
          </a:blip>
          <a:stretch>
            <a:fillRect/>
          </a:stretch>
        </p:blipFill>
        <p:spPr>
          <a:xfrm>
            <a:off x="509448" y="303373"/>
            <a:ext cx="1670050" cy="1670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6"/>
          <p:cNvSpPr/>
          <p:nvPr/>
        </p:nvSpPr>
        <p:spPr>
          <a:xfrm>
            <a:off x="4818888" y="2743200"/>
            <a:ext cx="6882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434343"/>
                </a:solidFill>
              </a:rPr>
              <a:t>Appendix</a:t>
            </a:r>
            <a:endParaRPr b="1" sz="3600">
              <a:solidFill>
                <a:srgbClr val="434343"/>
              </a:solidFill>
              <a:latin typeface="Arial"/>
              <a:ea typeface="Arial"/>
              <a:cs typeface="Arial"/>
              <a:sym typeface="Arial"/>
            </a:endParaRPr>
          </a:p>
        </p:txBody>
      </p:sp>
      <p:sp>
        <p:nvSpPr>
          <p:cNvPr id="307" name="Google Shape;307;p26"/>
          <p:cNvSpPr/>
          <p:nvPr/>
        </p:nvSpPr>
        <p:spPr>
          <a:xfrm>
            <a:off x="1615440" y="2057400"/>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26"/>
          <p:cNvSpPr/>
          <p:nvPr/>
        </p:nvSpPr>
        <p:spPr>
          <a:xfrm>
            <a:off x="3276495" y="3718455"/>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26"/>
          <p:cNvSpPr txBox="1"/>
          <p:nvPr/>
        </p:nvSpPr>
        <p:spPr>
          <a:xfrm>
            <a:off x="4820025" y="3392500"/>
            <a:ext cx="5916000" cy="1092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Char char="●"/>
            </a:pPr>
            <a:r>
              <a:rPr lang="en-US" sz="1600">
                <a:solidFill>
                  <a:srgbClr val="666666"/>
                </a:solidFill>
              </a:rPr>
              <a:t>How do hotel clusters look like?</a:t>
            </a:r>
            <a:endParaRPr sz="1600">
              <a:solidFill>
                <a:srgbClr val="666666"/>
              </a:solidFill>
            </a:endParaRPr>
          </a:p>
          <a:p>
            <a:pPr indent="-330200" lvl="0" marL="457200" rtl="0" algn="l">
              <a:spcBef>
                <a:spcPts val="0"/>
              </a:spcBef>
              <a:spcAft>
                <a:spcPts val="0"/>
              </a:spcAft>
              <a:buClr>
                <a:srgbClr val="666666"/>
              </a:buClr>
              <a:buSzPts val="1600"/>
              <a:buChar char="●"/>
            </a:pPr>
            <a:r>
              <a:rPr lang="en-US" sz="1600">
                <a:solidFill>
                  <a:srgbClr val="666666"/>
                </a:solidFill>
              </a:rPr>
              <a:t>Final Variables</a:t>
            </a:r>
            <a:endParaRPr sz="1600">
              <a:solidFill>
                <a:srgbClr val="666666"/>
              </a:solidFill>
            </a:endParaRPr>
          </a:p>
          <a:p>
            <a:pPr indent="-330200" lvl="0" marL="457200" rtl="0" algn="l">
              <a:spcBef>
                <a:spcPts val="0"/>
              </a:spcBef>
              <a:spcAft>
                <a:spcPts val="0"/>
              </a:spcAft>
              <a:buClr>
                <a:srgbClr val="666666"/>
              </a:buClr>
              <a:buSzPts val="1600"/>
              <a:buChar char="●"/>
            </a:pPr>
            <a:r>
              <a:rPr lang="en-US" sz="1600">
                <a:solidFill>
                  <a:srgbClr val="666666"/>
                </a:solidFill>
              </a:rPr>
              <a:t>Data Cleaning</a:t>
            </a:r>
            <a:endParaRPr sz="1600">
              <a:solidFill>
                <a:srgbClr val="666666"/>
              </a:solidFill>
            </a:endParaRPr>
          </a:p>
          <a:p>
            <a:pPr indent="-330200" lvl="0" marL="457200" rtl="0" algn="l">
              <a:spcBef>
                <a:spcPts val="0"/>
              </a:spcBef>
              <a:spcAft>
                <a:spcPts val="0"/>
              </a:spcAft>
              <a:buClr>
                <a:srgbClr val="666666"/>
              </a:buClr>
              <a:buSzPts val="1600"/>
              <a:buChar char="●"/>
            </a:pPr>
            <a:r>
              <a:rPr lang="en-US" sz="1600">
                <a:solidFill>
                  <a:srgbClr val="666666"/>
                </a:solidFill>
              </a:rPr>
              <a:t>Chi-Square Test of Independence</a:t>
            </a:r>
            <a:endParaRPr sz="1600">
              <a:solidFill>
                <a:srgbClr val="666666"/>
              </a:solidFill>
            </a:endParaRPr>
          </a:p>
        </p:txBody>
      </p:sp>
      <p:sp>
        <p:nvSpPr>
          <p:cNvPr id="310" name="Google Shape;310;p2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7"/>
          <p:cNvSpPr/>
          <p:nvPr/>
        </p:nvSpPr>
        <p:spPr>
          <a:xfrm>
            <a:off x="1226825" y="580000"/>
            <a:ext cx="63447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434343"/>
                </a:solidFill>
              </a:rPr>
              <a:t>What is the “hotel cluster”?</a:t>
            </a:r>
            <a:endParaRPr b="1" sz="3600">
              <a:solidFill>
                <a:srgbClr val="434343"/>
              </a:solidFill>
              <a:latin typeface="Arial"/>
              <a:ea typeface="Arial"/>
              <a:cs typeface="Arial"/>
              <a:sym typeface="Arial"/>
            </a:endParaRPr>
          </a:p>
        </p:txBody>
      </p:sp>
      <p:pic>
        <p:nvPicPr>
          <p:cNvPr id="316" name="Google Shape;316;p27"/>
          <p:cNvPicPr preferRelativeResize="0"/>
          <p:nvPr/>
        </p:nvPicPr>
        <p:blipFill>
          <a:blip r:embed="rId3">
            <a:alphaModFix/>
          </a:blip>
          <a:stretch>
            <a:fillRect/>
          </a:stretch>
        </p:blipFill>
        <p:spPr>
          <a:xfrm>
            <a:off x="4574400" y="1689725"/>
            <a:ext cx="6636475" cy="4428325"/>
          </a:xfrm>
          <a:prstGeom prst="rect">
            <a:avLst/>
          </a:prstGeom>
          <a:noFill/>
          <a:ln>
            <a:noFill/>
          </a:ln>
        </p:spPr>
      </p:pic>
      <p:pic>
        <p:nvPicPr>
          <p:cNvPr id="317" name="Google Shape;317;p27"/>
          <p:cNvPicPr preferRelativeResize="0"/>
          <p:nvPr/>
        </p:nvPicPr>
        <p:blipFill>
          <a:blip r:embed="rId4">
            <a:alphaModFix/>
          </a:blip>
          <a:stretch>
            <a:fillRect/>
          </a:stretch>
        </p:blipFill>
        <p:spPr>
          <a:xfrm>
            <a:off x="1226875" y="1689726"/>
            <a:ext cx="3196997" cy="2127475"/>
          </a:xfrm>
          <a:prstGeom prst="rect">
            <a:avLst/>
          </a:prstGeom>
          <a:noFill/>
          <a:ln>
            <a:noFill/>
          </a:ln>
        </p:spPr>
      </p:pic>
      <p:pic>
        <p:nvPicPr>
          <p:cNvPr id="318" name="Google Shape;318;p27"/>
          <p:cNvPicPr preferRelativeResize="0"/>
          <p:nvPr/>
        </p:nvPicPr>
        <p:blipFill>
          <a:blip r:embed="rId5">
            <a:alphaModFix/>
          </a:blip>
          <a:stretch>
            <a:fillRect/>
          </a:stretch>
        </p:blipFill>
        <p:spPr>
          <a:xfrm>
            <a:off x="1226825" y="3990575"/>
            <a:ext cx="3199025" cy="2127475"/>
          </a:xfrm>
          <a:prstGeom prst="rect">
            <a:avLst/>
          </a:prstGeom>
          <a:noFill/>
          <a:ln>
            <a:noFill/>
          </a:ln>
        </p:spPr>
      </p:pic>
      <p:sp>
        <p:nvSpPr>
          <p:cNvPr id="319" name="Google Shape;319;p27"/>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0" name="Google Shape;320;p27"/>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1" name="Google Shape;321;p2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28"/>
          <p:cNvSpPr/>
          <p:nvPr/>
        </p:nvSpPr>
        <p:spPr>
          <a:xfrm>
            <a:off x="1226825" y="589325"/>
            <a:ext cx="5655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434343"/>
                </a:solidFill>
              </a:rPr>
              <a:t>Final Variable - </a:t>
            </a:r>
            <a:r>
              <a:rPr b="1" lang="en-US" sz="3600">
                <a:solidFill>
                  <a:srgbClr val="434343"/>
                </a:solidFill>
              </a:rPr>
              <a:t>Numeric</a:t>
            </a:r>
            <a:endParaRPr b="1" sz="3600">
              <a:solidFill>
                <a:srgbClr val="434343"/>
              </a:solidFill>
              <a:latin typeface="Arial"/>
              <a:ea typeface="Arial"/>
              <a:cs typeface="Arial"/>
              <a:sym typeface="Arial"/>
            </a:endParaRPr>
          </a:p>
        </p:txBody>
      </p:sp>
      <p:graphicFrame>
        <p:nvGraphicFramePr>
          <p:cNvPr id="327" name="Google Shape;327;p28"/>
          <p:cNvGraphicFramePr/>
          <p:nvPr/>
        </p:nvGraphicFramePr>
        <p:xfrm>
          <a:off x="1560850" y="1404838"/>
          <a:ext cx="3000000" cy="3000000"/>
        </p:xfrm>
        <a:graphic>
          <a:graphicData uri="http://schemas.openxmlformats.org/drawingml/2006/table">
            <a:tbl>
              <a:tblPr bandCol="1" bandRow="1">
                <a:noFill/>
                <a:tableStyleId>{884B5A06-AA67-48AE-9BEB-462D716BB11F}</a:tableStyleId>
              </a:tblPr>
              <a:tblGrid>
                <a:gridCol w="3620050"/>
                <a:gridCol w="5176650"/>
              </a:tblGrid>
              <a:tr h="609075">
                <a:tc>
                  <a:txBody>
                    <a:bodyPr>
                      <a:noAutofit/>
                    </a:bodyPr>
                    <a:lstStyle/>
                    <a:p>
                      <a:pPr indent="0" lvl="0" marL="0" rtl="0" algn="ctr">
                        <a:spcBef>
                          <a:spcPts val="0"/>
                        </a:spcBef>
                        <a:spcAft>
                          <a:spcPts val="0"/>
                        </a:spcAft>
                        <a:buNone/>
                      </a:pPr>
                      <a:r>
                        <a:rPr b="1" lang="en-US" sz="1800">
                          <a:latin typeface="Helvetica Neue"/>
                          <a:ea typeface="Helvetica Neue"/>
                          <a:cs typeface="Helvetica Neue"/>
                          <a:sym typeface="Helvetica Neue"/>
                        </a:rPr>
                        <a:t>Numerical Variable</a:t>
                      </a:r>
                      <a:endParaRPr sz="1800">
                        <a:latin typeface="Helvetica Neue"/>
                        <a:ea typeface="Helvetica Neue"/>
                        <a:cs typeface="Helvetica Neue"/>
                        <a:sym typeface="Helvetica Neue"/>
                      </a:endParaRPr>
                    </a:p>
                  </a:txBody>
                  <a:tcPr marT="63500" marB="63500" marR="63500" marL="63500" anchor="ctr">
                    <a:solidFill>
                      <a:srgbClr val="C7E2FA"/>
                    </a:solidFill>
                  </a:tcPr>
                </a:tc>
                <a:tc>
                  <a:txBody>
                    <a:bodyPr>
                      <a:noAutofit/>
                    </a:bodyPr>
                    <a:lstStyle/>
                    <a:p>
                      <a:pPr indent="0" lvl="0" marL="0" rtl="0" algn="ctr">
                        <a:spcBef>
                          <a:spcPts val="0"/>
                        </a:spcBef>
                        <a:spcAft>
                          <a:spcPts val="0"/>
                        </a:spcAft>
                        <a:buNone/>
                      </a:pPr>
                      <a:r>
                        <a:rPr b="1" lang="en-US" sz="1800">
                          <a:latin typeface="Helvetica Neue"/>
                          <a:ea typeface="Helvetica Neue"/>
                          <a:cs typeface="Helvetica Neue"/>
                          <a:sym typeface="Helvetica Neue"/>
                        </a:rPr>
                        <a:t>Description</a:t>
                      </a:r>
                      <a:endParaRPr sz="1800">
                        <a:latin typeface="Helvetica Neue"/>
                        <a:ea typeface="Helvetica Neue"/>
                        <a:cs typeface="Helvetica Neue"/>
                        <a:sym typeface="Helvetica Neue"/>
                      </a:endParaRPr>
                    </a:p>
                  </a:txBody>
                  <a:tcPr marT="63500" marB="63500" marR="63500" marL="63500" anchor="ctr">
                    <a:solidFill>
                      <a:srgbClr val="C7E2FA"/>
                    </a:solidFill>
                  </a:tcPr>
                </a:tc>
              </a:tr>
              <a:tr h="6090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orig_destination_distance</a:t>
                      </a:r>
                      <a:endParaRPr sz="1800">
                        <a:latin typeface="Helvetica Neue"/>
                        <a:ea typeface="Helvetica Neue"/>
                        <a:cs typeface="Helvetica Neue"/>
                        <a:sym typeface="Helvetica Neue"/>
                      </a:endParaRPr>
                    </a:p>
                  </a:txBody>
                  <a:tcPr marT="63500" marB="63500" marR="63500" marL="63500" anchor="ctr">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Physical distance between a hotel and a customer at the time of search</a:t>
                      </a:r>
                      <a:endParaRPr sz="1800">
                        <a:latin typeface="Helvetica Neue"/>
                        <a:ea typeface="Helvetica Neue"/>
                        <a:cs typeface="Helvetica Neue"/>
                        <a:sym typeface="Helvetica Neue"/>
                      </a:endParaRPr>
                    </a:p>
                  </a:txBody>
                  <a:tcPr marT="63500" marB="63500" marR="63500" marL="63500" anchor="ctr">
                    <a:lnB cap="flat" cmpd="sng" w="6350">
                      <a:solidFill>
                        <a:srgbClr val="000000"/>
                      </a:solidFill>
                      <a:prstDash val="solid"/>
                      <a:round/>
                      <a:headEnd len="sm" w="sm" type="none"/>
                      <a:tailEnd len="sm" w="sm" type="none"/>
                    </a:lnB>
                  </a:tcPr>
                </a:tc>
              </a:tr>
              <a:tr h="6090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srch_adults_cnt</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N</a:t>
                      </a:r>
                      <a:r>
                        <a:rPr lang="en-US" sz="1800">
                          <a:latin typeface="Helvetica Neue"/>
                          <a:ea typeface="Helvetica Neue"/>
                          <a:cs typeface="Helvetica Neue"/>
                          <a:sym typeface="Helvetica Neue"/>
                        </a:rPr>
                        <a:t>umber of adults specified in the hotel room</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6090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srch_children_cnt</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N</a:t>
                      </a:r>
                      <a:r>
                        <a:rPr lang="en-US" sz="1800">
                          <a:latin typeface="Helvetica Neue"/>
                          <a:ea typeface="Helvetica Neue"/>
                          <a:cs typeface="Helvetica Neue"/>
                          <a:sym typeface="Helvetica Neue"/>
                        </a:rPr>
                        <a:t>umber of (extra occupancy) children specified in the hotel room</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6090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srch_rm_cnt</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N</a:t>
                      </a:r>
                      <a:r>
                        <a:rPr lang="en-US" sz="1800">
                          <a:latin typeface="Helvetica Neue"/>
                          <a:ea typeface="Helvetica Neue"/>
                          <a:cs typeface="Helvetica Neue"/>
                          <a:sym typeface="Helvetica Neue"/>
                        </a:rPr>
                        <a:t>umber of hotel rooms specified in the search</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6090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cnt</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latin typeface="Helvetica Neue"/>
                          <a:ea typeface="Helvetica Neue"/>
                          <a:cs typeface="Helvetica Neue"/>
                          <a:sym typeface="Helvetica Neue"/>
                        </a:rPr>
                        <a:t>Number of similar events in the context of the same user session</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6090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hotel_duration_day</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latin typeface="Helvetica Neue"/>
                          <a:ea typeface="Helvetica Neue"/>
                          <a:cs typeface="Helvetica Neue"/>
                          <a:sym typeface="Helvetica Neue"/>
                        </a:rPr>
                        <a:t>(Check out date - Check in date) in days</a:t>
                      </a:r>
                      <a:endParaRPr sz="1800">
                        <a:solidFill>
                          <a:schemeClr val="dk1"/>
                        </a:solidFill>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60907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latin typeface="Helvetica Neue"/>
                          <a:ea typeface="Helvetica Neue"/>
                          <a:cs typeface="Helvetica Neue"/>
                          <a:sym typeface="Helvetica Neue"/>
                        </a:rPr>
                        <a:t>srch_ahead_day</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latin typeface="Helvetica Neue"/>
                          <a:ea typeface="Helvetica Neue"/>
                          <a:cs typeface="Helvetica Neue"/>
                          <a:sym typeface="Helvetica Neue"/>
                        </a:rPr>
                        <a:t>(Check in date - User search date) in days</a:t>
                      </a:r>
                      <a:endParaRPr sz="1800">
                        <a:solidFill>
                          <a:schemeClr val="dk1"/>
                        </a:solidFill>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328" name="Google Shape;328;p28"/>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9" name="Google Shape;329;p28"/>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2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9"/>
          <p:cNvSpPr/>
          <p:nvPr/>
        </p:nvSpPr>
        <p:spPr>
          <a:xfrm>
            <a:off x="1226825" y="427600"/>
            <a:ext cx="7156200" cy="60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1000"/>
              </a:spcAft>
              <a:buClr>
                <a:schemeClr val="dk1"/>
              </a:buClr>
              <a:buSzPts val="1100"/>
              <a:buFont typeface="Arial"/>
              <a:buNone/>
            </a:pPr>
            <a:r>
              <a:rPr b="1" lang="en-US" sz="3600">
                <a:solidFill>
                  <a:srgbClr val="434343"/>
                </a:solidFill>
              </a:rPr>
              <a:t>Final Variable - Categorical (1)</a:t>
            </a:r>
            <a:r>
              <a:rPr b="1" lang="en-US" sz="2400">
                <a:solidFill>
                  <a:srgbClr val="434343"/>
                </a:solidFill>
              </a:rPr>
              <a:t> </a:t>
            </a:r>
            <a:endParaRPr b="1" sz="2400">
              <a:solidFill>
                <a:srgbClr val="434343"/>
              </a:solidFill>
            </a:endParaRPr>
          </a:p>
        </p:txBody>
      </p:sp>
      <p:graphicFrame>
        <p:nvGraphicFramePr>
          <p:cNvPr id="336" name="Google Shape;336;p29"/>
          <p:cNvGraphicFramePr/>
          <p:nvPr/>
        </p:nvGraphicFramePr>
        <p:xfrm>
          <a:off x="1096975" y="1357025"/>
          <a:ext cx="3000000" cy="3000000"/>
        </p:xfrm>
        <a:graphic>
          <a:graphicData uri="http://schemas.openxmlformats.org/drawingml/2006/table">
            <a:tbl>
              <a:tblPr bandCol="1" bandRow="1">
                <a:noFill/>
                <a:tableStyleId>{884B5A06-AA67-48AE-9BEB-462D716BB11F}</a:tableStyleId>
              </a:tblPr>
              <a:tblGrid>
                <a:gridCol w="3340025"/>
                <a:gridCol w="5130775"/>
                <a:gridCol w="1587600"/>
              </a:tblGrid>
              <a:tr h="670375">
                <a:tc>
                  <a:txBody>
                    <a:bodyPr>
                      <a:noAutofit/>
                    </a:bodyPr>
                    <a:lstStyle/>
                    <a:p>
                      <a:pPr indent="0" lvl="0" marL="0" rtl="0" algn="ctr">
                        <a:spcBef>
                          <a:spcPts val="0"/>
                        </a:spcBef>
                        <a:spcAft>
                          <a:spcPts val="0"/>
                        </a:spcAft>
                        <a:buNone/>
                      </a:pPr>
                      <a:r>
                        <a:rPr b="1" lang="en-US" sz="1800">
                          <a:latin typeface="Helvetica Neue"/>
                          <a:ea typeface="Helvetica Neue"/>
                          <a:cs typeface="Helvetica Neue"/>
                          <a:sym typeface="Helvetica Neue"/>
                        </a:rPr>
                        <a:t>Categorical Variable</a:t>
                      </a:r>
                      <a:endParaRPr sz="1800">
                        <a:latin typeface="Helvetica Neue"/>
                        <a:ea typeface="Helvetica Neue"/>
                        <a:cs typeface="Helvetica Neue"/>
                        <a:sym typeface="Helvetica Neue"/>
                      </a:endParaRPr>
                    </a:p>
                  </a:txBody>
                  <a:tcPr marT="63500" marB="63500" marR="63500" marL="63500" anchor="ctr">
                    <a:solidFill>
                      <a:srgbClr val="C7E2FA"/>
                    </a:solidFill>
                  </a:tcPr>
                </a:tc>
                <a:tc>
                  <a:txBody>
                    <a:bodyPr>
                      <a:noAutofit/>
                    </a:bodyPr>
                    <a:lstStyle/>
                    <a:p>
                      <a:pPr indent="0" lvl="0" marL="0" rtl="0" algn="ctr">
                        <a:spcBef>
                          <a:spcPts val="0"/>
                        </a:spcBef>
                        <a:spcAft>
                          <a:spcPts val="0"/>
                        </a:spcAft>
                        <a:buNone/>
                      </a:pPr>
                      <a:r>
                        <a:rPr b="1" lang="en-US" sz="1800">
                          <a:latin typeface="Helvetica Neue"/>
                          <a:ea typeface="Helvetica Neue"/>
                          <a:cs typeface="Helvetica Neue"/>
                          <a:sym typeface="Helvetica Neue"/>
                        </a:rPr>
                        <a:t>Description</a:t>
                      </a:r>
                      <a:endParaRPr sz="1800">
                        <a:latin typeface="Helvetica Neue"/>
                        <a:ea typeface="Helvetica Neue"/>
                        <a:cs typeface="Helvetica Neue"/>
                        <a:sym typeface="Helvetica Neue"/>
                      </a:endParaRPr>
                    </a:p>
                  </a:txBody>
                  <a:tcPr marT="63500" marB="63500" marR="63500" marL="63500" anchor="ctr">
                    <a:solidFill>
                      <a:srgbClr val="C7E2FA"/>
                    </a:solidFill>
                  </a:tcPr>
                </a:tc>
                <a:tc>
                  <a:txBody>
                    <a:bodyPr>
                      <a:noAutofit/>
                    </a:bodyPr>
                    <a:lstStyle/>
                    <a:p>
                      <a:pPr indent="0" lvl="0" marL="0" rtl="0" algn="ctr">
                        <a:spcBef>
                          <a:spcPts val="0"/>
                        </a:spcBef>
                        <a:spcAft>
                          <a:spcPts val="0"/>
                        </a:spcAft>
                        <a:buNone/>
                      </a:pPr>
                      <a:r>
                        <a:rPr b="1" lang="en-US" sz="1800">
                          <a:latin typeface="Helvetica Neue"/>
                          <a:ea typeface="Helvetica Neue"/>
                          <a:cs typeface="Helvetica Neue"/>
                          <a:sym typeface="Helvetica Neue"/>
                        </a:rPr>
                        <a:t>Number of levels</a:t>
                      </a:r>
                      <a:endParaRPr b="1" sz="1800">
                        <a:latin typeface="Helvetica Neue"/>
                        <a:ea typeface="Helvetica Neue"/>
                        <a:cs typeface="Helvetica Neue"/>
                        <a:sym typeface="Helvetica Neue"/>
                      </a:endParaRPr>
                    </a:p>
                  </a:txBody>
                  <a:tcPr marT="63500" marB="63500" marR="63500" marL="63500" anchor="ctr">
                    <a:solidFill>
                      <a:srgbClr val="C7E2FA"/>
                    </a:solidFill>
                  </a:tcPr>
                </a:tc>
              </a:tr>
              <a:tr h="6703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site_name</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ID of the Expedia point of sale (i.e. Expedia.com, Expedia.co.uk, Expedia.co.jp, ...)</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36</a:t>
                      </a:r>
                      <a:endParaRPr sz="1800">
                        <a:latin typeface="Helvetica Neue"/>
                        <a:ea typeface="Helvetica Neue"/>
                        <a:cs typeface="Helvetica Neue"/>
                        <a:sym typeface="Helvetica Neue"/>
                      </a:endParaRPr>
                    </a:p>
                  </a:txBody>
                  <a:tcPr marT="63500" marB="63500" marR="63500" marL="63500" anchor="ctr"/>
                </a:tc>
              </a:tr>
              <a:tr h="4892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posa_continent</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ID of continent associated with site_name</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5</a:t>
                      </a:r>
                      <a:endParaRPr sz="1800">
                        <a:latin typeface="Helvetica Neue"/>
                        <a:ea typeface="Helvetica Neue"/>
                        <a:cs typeface="Helvetica Neue"/>
                        <a:sym typeface="Helvetica Neue"/>
                      </a:endParaRPr>
                    </a:p>
                  </a:txBody>
                  <a:tcPr marT="63500" marB="63500" marR="63500" marL="63500" anchor="ctr"/>
                </a:tc>
              </a:tr>
              <a:tr h="4892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user_location_country</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The ID of the country the customer is located</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19</a:t>
                      </a:r>
                      <a:endParaRPr sz="1800">
                        <a:latin typeface="Helvetica Neue"/>
                        <a:ea typeface="Helvetica Neue"/>
                        <a:cs typeface="Helvetica Neue"/>
                        <a:sym typeface="Helvetica Neue"/>
                      </a:endParaRPr>
                    </a:p>
                  </a:txBody>
                  <a:tcPr marT="63500" marB="63500" marR="63500" marL="63500" anchor="ctr"/>
                </a:tc>
              </a:tr>
              <a:tr h="4892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user_location_region</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The ID of the region the customer is located</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211</a:t>
                      </a:r>
                      <a:endParaRPr sz="1800">
                        <a:latin typeface="Helvetica Neue"/>
                        <a:ea typeface="Helvetica Neue"/>
                        <a:cs typeface="Helvetica Neue"/>
                        <a:sym typeface="Helvetica Neue"/>
                      </a:endParaRPr>
                    </a:p>
                  </a:txBody>
                  <a:tcPr marT="63500" marB="63500" marR="63500" marL="63500" anchor="ctr"/>
                </a:tc>
              </a:tr>
              <a:tr h="4892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user_location_city</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The ID of the city the customer is located</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6062</a:t>
                      </a:r>
                      <a:endParaRPr sz="1800">
                        <a:latin typeface="Helvetica Neue"/>
                        <a:ea typeface="Helvetica Neue"/>
                        <a:cs typeface="Helvetica Neue"/>
                        <a:sym typeface="Helvetica Neue"/>
                      </a:endParaRPr>
                    </a:p>
                  </a:txBody>
                  <a:tcPr marT="63500" marB="63500" marR="63500" marL="63500" anchor="ctr"/>
                </a:tc>
              </a:tr>
              <a:tr h="3081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hotel_continent</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Hotel continent</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6</a:t>
                      </a:r>
                      <a:endParaRPr sz="1800">
                        <a:latin typeface="Helvetica Neue"/>
                        <a:ea typeface="Helvetica Neue"/>
                        <a:cs typeface="Helvetica Neue"/>
                        <a:sym typeface="Helvetica Neue"/>
                      </a:endParaRPr>
                    </a:p>
                  </a:txBody>
                  <a:tcPr marT="63500" marB="63500" marR="63500" marL="63500" anchor="ctr"/>
                </a:tc>
              </a:tr>
              <a:tr h="3081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hotel_country</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Hotel country</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182</a:t>
                      </a:r>
                      <a:endParaRPr sz="1800">
                        <a:latin typeface="Helvetica Neue"/>
                        <a:ea typeface="Helvetica Neue"/>
                        <a:cs typeface="Helvetica Neue"/>
                        <a:sym typeface="Helvetica Neue"/>
                      </a:endParaRPr>
                    </a:p>
                  </a:txBody>
                  <a:tcPr marT="63500" marB="63500" marR="63500" marL="63500" anchor="ctr"/>
                </a:tc>
              </a:tr>
              <a:tr h="3081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hotel_market</a:t>
                      </a:r>
                      <a:endParaRPr sz="1800">
                        <a:latin typeface="Helvetica Neue"/>
                        <a:ea typeface="Helvetica Neue"/>
                        <a:cs typeface="Helvetica Neue"/>
                        <a:sym typeface="Helvetica Neue"/>
                      </a:endParaRPr>
                    </a:p>
                  </a:txBody>
                  <a:tcPr marT="63500" marB="63500" marR="63500" marL="63500" anchor="ctr">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Hotel market</a:t>
                      </a:r>
                      <a:endParaRPr sz="1800">
                        <a:latin typeface="Helvetica Neue"/>
                        <a:ea typeface="Helvetica Neue"/>
                        <a:cs typeface="Helvetica Neue"/>
                        <a:sym typeface="Helvetica Neue"/>
                      </a:endParaRPr>
                    </a:p>
                  </a:txBody>
                  <a:tcPr marT="63500" marB="63500" marR="63500" marL="63500" anchor="ctr">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1916</a:t>
                      </a:r>
                      <a:endParaRPr sz="1800">
                        <a:latin typeface="Helvetica Neue"/>
                        <a:ea typeface="Helvetica Neue"/>
                        <a:cs typeface="Helvetica Neue"/>
                        <a:sym typeface="Helvetica Neue"/>
                      </a:endParaRPr>
                    </a:p>
                  </a:txBody>
                  <a:tcPr marT="63500" marB="63500" marR="63500" marL="63500" anchor="ctr">
                    <a:lnB cap="flat" cmpd="sng" w="6350">
                      <a:solidFill>
                        <a:srgbClr val="000000"/>
                      </a:solidFill>
                      <a:prstDash val="solid"/>
                      <a:round/>
                      <a:headEnd len="sm" w="sm" type="none"/>
                      <a:tailEnd len="sm" w="sm" type="none"/>
                    </a:lnB>
                  </a:tcPr>
                </a:tc>
              </a:tr>
              <a:tr h="3081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srch_month</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The month that a user conducts the booking search</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12</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337" name="Google Shape;337;p29"/>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8" name="Google Shape;338;p29"/>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2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graphicFrame>
        <p:nvGraphicFramePr>
          <p:cNvPr id="344" name="Google Shape;344;p30"/>
          <p:cNvGraphicFramePr/>
          <p:nvPr/>
        </p:nvGraphicFramePr>
        <p:xfrm>
          <a:off x="1323925" y="1399150"/>
          <a:ext cx="3000000" cy="3000000"/>
        </p:xfrm>
        <a:graphic>
          <a:graphicData uri="http://schemas.openxmlformats.org/drawingml/2006/table">
            <a:tbl>
              <a:tblPr bandCol="1" bandRow="1">
                <a:noFill/>
                <a:tableStyleId>{884B5A06-AA67-48AE-9BEB-462D716BB11F}</a:tableStyleId>
              </a:tblPr>
              <a:tblGrid>
                <a:gridCol w="3340000"/>
                <a:gridCol w="4971600"/>
                <a:gridCol w="1746800"/>
              </a:tblGrid>
              <a:tr h="489275">
                <a:tc>
                  <a:txBody>
                    <a:bodyPr>
                      <a:noAutofit/>
                    </a:bodyPr>
                    <a:lstStyle/>
                    <a:p>
                      <a:pPr indent="0" lvl="0" marL="0" rtl="0" algn="ctr">
                        <a:spcBef>
                          <a:spcPts val="0"/>
                        </a:spcBef>
                        <a:spcAft>
                          <a:spcPts val="0"/>
                        </a:spcAft>
                        <a:buNone/>
                      </a:pPr>
                      <a:r>
                        <a:rPr b="1" lang="en-US" sz="1800">
                          <a:latin typeface="Helvetica Neue"/>
                          <a:ea typeface="Helvetica Neue"/>
                          <a:cs typeface="Helvetica Neue"/>
                          <a:sym typeface="Helvetica Neue"/>
                        </a:rPr>
                        <a:t>Categorical Variable</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7E2FA"/>
                    </a:solidFill>
                  </a:tcPr>
                </a:tc>
                <a:tc>
                  <a:txBody>
                    <a:bodyPr>
                      <a:noAutofit/>
                    </a:bodyPr>
                    <a:lstStyle/>
                    <a:p>
                      <a:pPr indent="0" lvl="0" marL="0" rtl="0" algn="ctr">
                        <a:spcBef>
                          <a:spcPts val="0"/>
                        </a:spcBef>
                        <a:spcAft>
                          <a:spcPts val="0"/>
                        </a:spcAft>
                        <a:buNone/>
                      </a:pPr>
                      <a:r>
                        <a:rPr b="1" lang="en-US" sz="1800">
                          <a:latin typeface="Helvetica Neue"/>
                          <a:ea typeface="Helvetica Neue"/>
                          <a:cs typeface="Helvetica Neue"/>
                          <a:sym typeface="Helvetica Neue"/>
                        </a:rPr>
                        <a:t>Description</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7E2FA"/>
                    </a:solidFill>
                  </a:tcPr>
                </a:tc>
                <a:tc>
                  <a:txBody>
                    <a:bodyPr>
                      <a:noAutofit/>
                    </a:bodyPr>
                    <a:lstStyle/>
                    <a:p>
                      <a:pPr indent="0" lvl="0" marL="0" rtl="0" algn="ctr">
                        <a:spcBef>
                          <a:spcPts val="0"/>
                        </a:spcBef>
                        <a:spcAft>
                          <a:spcPts val="0"/>
                        </a:spcAft>
                        <a:buNone/>
                      </a:pPr>
                      <a:r>
                        <a:rPr b="1" lang="en-US" sz="1800">
                          <a:latin typeface="Helvetica Neue"/>
                          <a:ea typeface="Helvetica Neue"/>
                          <a:cs typeface="Helvetica Neue"/>
                          <a:sym typeface="Helvetica Neue"/>
                        </a:rPr>
                        <a:t>Number of levels</a:t>
                      </a:r>
                      <a:endParaRPr b="1"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7E2FA"/>
                    </a:solidFill>
                  </a:tcPr>
                </a:tc>
              </a:tr>
              <a:tr h="4892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is_mobile</a:t>
                      </a:r>
                      <a:endParaRPr sz="1800">
                        <a:latin typeface="Helvetica Neue"/>
                        <a:ea typeface="Helvetica Neue"/>
                        <a:cs typeface="Helvetica Neue"/>
                        <a:sym typeface="Helvetica Neue"/>
                      </a:endParaRPr>
                    </a:p>
                  </a:txBody>
                  <a:tcPr marT="63500" marB="63500" marR="63500" marL="63500" anchor="ctr">
                    <a:lnT cap="flat" cmpd="sng" w="6350">
                      <a:solidFill>
                        <a:srgbClr val="000000"/>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1 when a user connected from a mobile device, 0 otherwise</a:t>
                      </a:r>
                      <a:endParaRPr sz="1800">
                        <a:latin typeface="Helvetica Neue"/>
                        <a:ea typeface="Helvetica Neue"/>
                        <a:cs typeface="Helvetica Neue"/>
                        <a:sym typeface="Helvetica Neue"/>
                      </a:endParaRPr>
                    </a:p>
                  </a:txBody>
                  <a:tcPr marT="63500" marB="63500" marR="63500" marL="63500" anchor="ctr">
                    <a:lnT cap="flat" cmpd="sng" w="6350">
                      <a:solidFill>
                        <a:srgbClr val="000000"/>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2</a:t>
                      </a:r>
                      <a:endParaRPr sz="1800">
                        <a:latin typeface="Helvetica Neue"/>
                        <a:ea typeface="Helvetica Neue"/>
                        <a:cs typeface="Helvetica Neue"/>
                        <a:sym typeface="Helvetica Neue"/>
                      </a:endParaRPr>
                    </a:p>
                  </a:txBody>
                  <a:tcPr marT="63500" marB="63500" marR="63500" marL="63500" anchor="ctr">
                    <a:lnT cap="flat" cmpd="sng" w="6350">
                      <a:solidFill>
                        <a:srgbClr val="000000"/>
                      </a:solidFill>
                      <a:prstDash val="solid"/>
                      <a:round/>
                      <a:headEnd len="sm" w="sm" type="none"/>
                      <a:tailEnd len="sm" w="sm" type="none"/>
                    </a:lnT>
                  </a:tcPr>
                </a:tc>
              </a:tr>
              <a:tr h="8514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is_package</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1 if the click/booking was generated as a part of a package (i.e. combined with a flight), 0 otherwise</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2</a:t>
                      </a:r>
                      <a:endParaRPr sz="1800">
                        <a:latin typeface="Helvetica Neue"/>
                        <a:ea typeface="Helvetica Neue"/>
                        <a:cs typeface="Helvetica Neue"/>
                        <a:sym typeface="Helvetica Neue"/>
                      </a:endParaRPr>
                    </a:p>
                  </a:txBody>
                  <a:tcPr marT="63500" marB="63500" marR="63500" marL="63500" anchor="ctr"/>
                </a:tc>
              </a:tr>
              <a:tr h="3081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channel</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ID of a marketing channel</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11</a:t>
                      </a:r>
                      <a:endParaRPr sz="1800">
                        <a:latin typeface="Helvetica Neue"/>
                        <a:ea typeface="Helvetica Neue"/>
                        <a:cs typeface="Helvetica Neue"/>
                        <a:sym typeface="Helvetica Neue"/>
                      </a:endParaRPr>
                    </a:p>
                  </a:txBody>
                  <a:tcPr marT="63500" marB="63500" marR="63500" marL="63500" anchor="ctr"/>
                </a:tc>
              </a:tr>
              <a:tr h="4892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check_in_month</a:t>
                      </a:r>
                      <a:endParaRPr sz="1800">
                        <a:latin typeface="Helvetica Neue"/>
                        <a:ea typeface="Helvetica Neue"/>
                        <a:cs typeface="Helvetica Neue"/>
                        <a:sym typeface="Helvetica Neue"/>
                      </a:endParaRPr>
                    </a:p>
                  </a:txBody>
                  <a:tcPr marT="63500" marB="63500" marR="63500" marL="63500" anchor="ctr">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The month that the check in date falls in</a:t>
                      </a:r>
                      <a:endParaRPr sz="1800">
                        <a:latin typeface="Helvetica Neue"/>
                        <a:ea typeface="Helvetica Neue"/>
                        <a:cs typeface="Helvetica Neue"/>
                        <a:sym typeface="Helvetica Neue"/>
                      </a:endParaRPr>
                    </a:p>
                  </a:txBody>
                  <a:tcPr marT="63500" marB="63500" marR="63500" marL="63500" anchor="ctr">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12</a:t>
                      </a:r>
                      <a:endParaRPr sz="1800">
                        <a:latin typeface="Helvetica Neue"/>
                        <a:ea typeface="Helvetica Neue"/>
                        <a:cs typeface="Helvetica Neue"/>
                        <a:sym typeface="Helvetica Neue"/>
                      </a:endParaRPr>
                    </a:p>
                  </a:txBody>
                  <a:tcPr marT="63500" marB="63500" marR="63500" marL="63500" anchor="ctr">
                    <a:lnB cap="flat" cmpd="sng" w="6350">
                      <a:solidFill>
                        <a:srgbClr val="000000"/>
                      </a:solidFill>
                      <a:prstDash val="solid"/>
                      <a:round/>
                      <a:headEnd len="sm" w="sm" type="none"/>
                      <a:tailEnd len="sm" w="sm" type="none"/>
                    </a:lnB>
                  </a:tcPr>
                </a:tc>
              </a:tr>
              <a:tr h="4892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is_booking</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1 if a booking, 0 if a click</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2</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345" name="Google Shape;345;p30"/>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 name="Google Shape;346;p30"/>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 name="Google Shape;347;p30"/>
          <p:cNvSpPr/>
          <p:nvPr/>
        </p:nvSpPr>
        <p:spPr>
          <a:xfrm>
            <a:off x="1226825" y="427600"/>
            <a:ext cx="7156200" cy="60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1000"/>
              </a:spcAft>
              <a:buClr>
                <a:schemeClr val="dk1"/>
              </a:buClr>
              <a:buSzPts val="1100"/>
              <a:buFont typeface="Arial"/>
              <a:buNone/>
            </a:pPr>
            <a:r>
              <a:rPr b="1" lang="en-US" sz="3600">
                <a:solidFill>
                  <a:srgbClr val="434343"/>
                </a:solidFill>
              </a:rPr>
              <a:t>Final Variable - Categorical (2)</a:t>
            </a:r>
            <a:r>
              <a:rPr b="1" lang="en-US" sz="2400">
                <a:solidFill>
                  <a:srgbClr val="434343"/>
                </a:solidFill>
              </a:rPr>
              <a:t> </a:t>
            </a:r>
            <a:endParaRPr b="1" sz="2400">
              <a:solidFill>
                <a:srgbClr val="434343"/>
              </a:solidFill>
            </a:endParaRPr>
          </a:p>
        </p:txBody>
      </p:sp>
      <p:sp>
        <p:nvSpPr>
          <p:cNvPr id="348" name="Google Shape;348;p3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graphicFrame>
        <p:nvGraphicFramePr>
          <p:cNvPr id="353" name="Google Shape;353;p31"/>
          <p:cNvGraphicFramePr/>
          <p:nvPr/>
        </p:nvGraphicFramePr>
        <p:xfrm>
          <a:off x="1226875" y="1648400"/>
          <a:ext cx="3000000" cy="3000000"/>
        </p:xfrm>
        <a:graphic>
          <a:graphicData uri="http://schemas.openxmlformats.org/drawingml/2006/table">
            <a:tbl>
              <a:tblPr bandCol="1" bandRow="1">
                <a:noFill/>
                <a:tableStyleId>{884B5A06-AA67-48AE-9BEB-462D716BB11F}</a:tableStyleId>
              </a:tblPr>
              <a:tblGrid>
                <a:gridCol w="3340025"/>
                <a:gridCol w="4971600"/>
                <a:gridCol w="1746800"/>
              </a:tblGrid>
              <a:tr h="605200">
                <a:tc>
                  <a:txBody>
                    <a:bodyPr>
                      <a:noAutofit/>
                    </a:bodyPr>
                    <a:lstStyle/>
                    <a:p>
                      <a:pPr indent="0" lvl="0" marL="0" rtl="0" algn="ctr">
                        <a:spcBef>
                          <a:spcPts val="0"/>
                        </a:spcBef>
                        <a:spcAft>
                          <a:spcPts val="0"/>
                        </a:spcAft>
                        <a:buNone/>
                      </a:pPr>
                      <a:r>
                        <a:rPr b="1" lang="en-US" sz="1800">
                          <a:latin typeface="Helvetica Neue"/>
                          <a:ea typeface="Helvetica Neue"/>
                          <a:cs typeface="Helvetica Neue"/>
                          <a:sym typeface="Helvetica Neue"/>
                        </a:rPr>
                        <a:t>Categorical Variable</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7E2FA"/>
                    </a:solidFill>
                  </a:tcPr>
                </a:tc>
                <a:tc>
                  <a:txBody>
                    <a:bodyPr>
                      <a:noAutofit/>
                    </a:bodyPr>
                    <a:lstStyle/>
                    <a:p>
                      <a:pPr indent="0" lvl="0" marL="0" rtl="0" algn="ctr">
                        <a:spcBef>
                          <a:spcPts val="0"/>
                        </a:spcBef>
                        <a:spcAft>
                          <a:spcPts val="0"/>
                        </a:spcAft>
                        <a:buNone/>
                      </a:pPr>
                      <a:r>
                        <a:rPr b="1" lang="en-US" sz="1800">
                          <a:latin typeface="Helvetica Neue"/>
                          <a:ea typeface="Helvetica Neue"/>
                          <a:cs typeface="Helvetica Neue"/>
                          <a:sym typeface="Helvetica Neue"/>
                        </a:rPr>
                        <a:t>Description</a:t>
                      </a:r>
                      <a:endParaRPr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7E2FA"/>
                    </a:solidFill>
                  </a:tcPr>
                </a:tc>
                <a:tc>
                  <a:txBody>
                    <a:bodyPr>
                      <a:noAutofit/>
                    </a:bodyPr>
                    <a:lstStyle/>
                    <a:p>
                      <a:pPr indent="0" lvl="0" marL="0" rtl="0" algn="ctr">
                        <a:spcBef>
                          <a:spcPts val="0"/>
                        </a:spcBef>
                        <a:spcAft>
                          <a:spcPts val="0"/>
                        </a:spcAft>
                        <a:buNone/>
                      </a:pPr>
                      <a:r>
                        <a:rPr b="1" lang="en-US" sz="1800">
                          <a:latin typeface="Helvetica Neue"/>
                          <a:ea typeface="Helvetica Neue"/>
                          <a:cs typeface="Helvetica Neue"/>
                          <a:sym typeface="Helvetica Neue"/>
                        </a:rPr>
                        <a:t>Number of levels</a:t>
                      </a:r>
                      <a:endParaRPr b="1" sz="1800">
                        <a:latin typeface="Helvetica Neue"/>
                        <a:ea typeface="Helvetica Neue"/>
                        <a:cs typeface="Helvetica Neue"/>
                        <a:sym typeface="Helvetica Neue"/>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7E2FA"/>
                    </a:solidFill>
                  </a:tcPr>
                </a:tc>
              </a:tr>
              <a:tr h="506875">
                <a:tc>
                  <a:txBody>
                    <a:bodyPr>
                      <a:noAutofit/>
                    </a:bodyPr>
                    <a:lstStyle/>
                    <a:p>
                      <a:pPr indent="0" lvl="0" marL="0" rtl="0" algn="ctr">
                        <a:spcBef>
                          <a:spcPts val="0"/>
                        </a:spcBef>
                        <a:spcAft>
                          <a:spcPts val="0"/>
                        </a:spcAft>
                        <a:buNone/>
                      </a:pPr>
                      <a:r>
                        <a:rPr lang="en-US" sz="1800">
                          <a:solidFill>
                            <a:schemeClr val="dk1"/>
                          </a:solidFill>
                          <a:latin typeface="Helvetica Neue"/>
                          <a:ea typeface="Helvetica Neue"/>
                          <a:cs typeface="Helvetica Neue"/>
                          <a:sym typeface="Helvetica Neue"/>
                        </a:rPr>
                        <a:t>srch_destination_id</a:t>
                      </a:r>
                      <a:endParaRPr sz="1800">
                        <a:latin typeface="Helvetica Neue"/>
                        <a:ea typeface="Helvetica Neue"/>
                        <a:cs typeface="Helvetica Neue"/>
                        <a:sym typeface="Helvetica Neue"/>
                      </a:endParaRPr>
                    </a:p>
                  </a:txBody>
                  <a:tcPr marT="63500" marB="63500" marR="63500" marL="63500" anchor="ct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ID of the destination where the hotel search was performed</a:t>
                      </a:r>
                      <a:endParaRPr sz="1800">
                        <a:latin typeface="Helvetica Neue"/>
                        <a:ea typeface="Helvetica Neue"/>
                        <a:cs typeface="Helvetica Neue"/>
                        <a:sym typeface="Helvetica Neue"/>
                      </a:endParaRPr>
                    </a:p>
                  </a:txBody>
                  <a:tcPr marT="63500" marB="63500" marR="63500" marL="63500" anchor="ct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11365</a:t>
                      </a:r>
                      <a:endParaRPr sz="1800">
                        <a:latin typeface="Helvetica Neue"/>
                        <a:ea typeface="Helvetica Neue"/>
                        <a:cs typeface="Helvetica Neue"/>
                        <a:sym typeface="Helvetica Neue"/>
                      </a:endParaRPr>
                    </a:p>
                  </a:txBody>
                  <a:tcPr marT="63500" marB="63500" marR="63500" marL="63500" anchor="ct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06875">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srch_destination_type_id</a:t>
                      </a:r>
                      <a:endParaRPr sz="1800">
                        <a:latin typeface="Helvetica Neue"/>
                        <a:ea typeface="Helvetica Neue"/>
                        <a:cs typeface="Helvetica Neue"/>
                        <a:sym typeface="Helvetica Neue"/>
                      </a:endParaRPr>
                    </a:p>
                  </a:txBody>
                  <a:tcPr marT="63500" marB="63500" marR="63500" marL="63500" anchor="ctr">
                    <a:lnT cap="flat" cmpd="sng" w="6350">
                      <a:solidFill>
                        <a:srgbClr val="000000"/>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Type of destination</a:t>
                      </a:r>
                      <a:endParaRPr sz="1800">
                        <a:latin typeface="Helvetica Neue"/>
                        <a:ea typeface="Helvetica Neue"/>
                        <a:cs typeface="Helvetica Neue"/>
                        <a:sym typeface="Helvetica Neue"/>
                      </a:endParaRPr>
                    </a:p>
                  </a:txBody>
                  <a:tcPr marT="63500" marB="63500" marR="63500" marL="63500" anchor="ctr">
                    <a:lnT cap="flat" cmpd="sng" w="6350">
                      <a:solidFill>
                        <a:srgbClr val="000000"/>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8</a:t>
                      </a:r>
                      <a:endParaRPr sz="1800">
                        <a:latin typeface="Helvetica Neue"/>
                        <a:ea typeface="Helvetica Neue"/>
                        <a:cs typeface="Helvetica Neue"/>
                        <a:sym typeface="Helvetica Neue"/>
                      </a:endParaRPr>
                    </a:p>
                  </a:txBody>
                  <a:tcPr marT="63500" marB="63500" marR="63500" marL="63500" anchor="ctr">
                    <a:lnT cap="flat" cmpd="sng" w="6350">
                      <a:solidFill>
                        <a:srgbClr val="000000"/>
                      </a:solidFill>
                      <a:prstDash val="solid"/>
                      <a:round/>
                      <a:headEnd len="sm" w="sm" type="none"/>
                      <a:tailEnd len="sm" w="sm" type="none"/>
                    </a:lnT>
                  </a:tcPr>
                </a:tc>
              </a:tr>
              <a:tr h="368400">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is_booking</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1 if a booking, 0 if a click</a:t>
                      </a:r>
                      <a:endParaRPr sz="1800">
                        <a:latin typeface="Helvetica Neue"/>
                        <a:ea typeface="Helvetica Neue"/>
                        <a:cs typeface="Helvetica Neue"/>
                        <a:sym typeface="Helvetica Neue"/>
                      </a:endParaRPr>
                    </a:p>
                  </a:txBody>
                  <a:tcPr marT="63500" marB="63500" marR="63500" marL="63500" anchor="ctr"/>
                </a:tc>
                <a:tc>
                  <a:txBody>
                    <a:bodyPr>
                      <a:noAutofit/>
                    </a:bodyPr>
                    <a:lstStyle/>
                    <a:p>
                      <a:pPr indent="0" lvl="0" marL="0" rtl="0" algn="ctr">
                        <a:spcBef>
                          <a:spcPts val="0"/>
                        </a:spcBef>
                        <a:spcAft>
                          <a:spcPts val="0"/>
                        </a:spcAft>
                        <a:buNone/>
                      </a:pPr>
                      <a:r>
                        <a:rPr lang="en-US" sz="1800">
                          <a:latin typeface="Helvetica Neue"/>
                          <a:ea typeface="Helvetica Neue"/>
                          <a:cs typeface="Helvetica Neue"/>
                          <a:sym typeface="Helvetica Neue"/>
                        </a:rPr>
                        <a:t>2</a:t>
                      </a:r>
                      <a:endParaRPr sz="1800">
                        <a:latin typeface="Helvetica Neue"/>
                        <a:ea typeface="Helvetica Neue"/>
                        <a:cs typeface="Helvetica Neue"/>
                        <a:sym typeface="Helvetica Neue"/>
                      </a:endParaRPr>
                    </a:p>
                  </a:txBody>
                  <a:tcPr marT="63500" marB="63500" marR="63500" marL="63500" anchor="ctr"/>
                </a:tc>
              </a:tr>
            </a:tbl>
          </a:graphicData>
        </a:graphic>
      </p:graphicFrame>
      <p:sp>
        <p:nvSpPr>
          <p:cNvPr id="354" name="Google Shape;354;p31"/>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31"/>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 name="Google Shape;356;p31"/>
          <p:cNvSpPr/>
          <p:nvPr/>
        </p:nvSpPr>
        <p:spPr>
          <a:xfrm>
            <a:off x="1226825" y="427600"/>
            <a:ext cx="7156200" cy="60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1000"/>
              </a:spcAft>
              <a:buClr>
                <a:schemeClr val="dk1"/>
              </a:buClr>
              <a:buSzPts val="1100"/>
              <a:buFont typeface="Arial"/>
              <a:buNone/>
            </a:pPr>
            <a:r>
              <a:rPr b="1" lang="en-US" sz="3600">
                <a:solidFill>
                  <a:srgbClr val="434343"/>
                </a:solidFill>
              </a:rPr>
              <a:t>Final Variable - Categorical (3)</a:t>
            </a:r>
            <a:r>
              <a:rPr b="1" lang="en-US" sz="2400">
                <a:solidFill>
                  <a:srgbClr val="434343"/>
                </a:solidFill>
              </a:rPr>
              <a:t> </a:t>
            </a:r>
            <a:endParaRPr b="1" sz="2400">
              <a:solidFill>
                <a:srgbClr val="434343"/>
              </a:solidFill>
            </a:endParaRPr>
          </a:p>
        </p:txBody>
      </p:sp>
      <p:sp>
        <p:nvSpPr>
          <p:cNvPr id="357" name="Google Shape;357;p3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2"/>
          <p:cNvSpPr/>
          <p:nvPr/>
        </p:nvSpPr>
        <p:spPr>
          <a:xfrm>
            <a:off x="1226824" y="503800"/>
            <a:ext cx="4314900" cy="400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1000"/>
              </a:spcAft>
              <a:buSzPts val="1100"/>
              <a:buNone/>
            </a:pPr>
            <a:r>
              <a:rPr b="1" lang="en-US" sz="3600">
                <a:solidFill>
                  <a:srgbClr val="434343"/>
                </a:solidFill>
              </a:rPr>
              <a:t>Data Cleaning</a:t>
            </a:r>
            <a:endParaRPr b="1" sz="3600">
              <a:solidFill>
                <a:srgbClr val="434343"/>
              </a:solidFill>
            </a:endParaRPr>
          </a:p>
        </p:txBody>
      </p:sp>
      <p:sp>
        <p:nvSpPr>
          <p:cNvPr id="363" name="Google Shape;363;p32"/>
          <p:cNvSpPr txBox="1"/>
          <p:nvPr/>
        </p:nvSpPr>
        <p:spPr>
          <a:xfrm>
            <a:off x="1316325" y="1777050"/>
            <a:ext cx="10569900" cy="36726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434343"/>
              </a:buClr>
              <a:buSzPts val="2200"/>
              <a:buChar char="●"/>
            </a:pPr>
            <a:r>
              <a:rPr lang="en-US" sz="2200">
                <a:solidFill>
                  <a:srgbClr val="434343"/>
                </a:solidFill>
              </a:rPr>
              <a:t>Delete rows with null values in check in or check out dates</a:t>
            </a:r>
            <a:endParaRPr sz="2200">
              <a:solidFill>
                <a:srgbClr val="434343"/>
              </a:solidFill>
            </a:endParaRPr>
          </a:p>
          <a:p>
            <a:pPr indent="-368300" lvl="0" marL="457200" rtl="0" algn="l">
              <a:spcBef>
                <a:spcPts val="0"/>
              </a:spcBef>
              <a:spcAft>
                <a:spcPts val="0"/>
              </a:spcAft>
              <a:buClr>
                <a:srgbClr val="434343"/>
              </a:buClr>
              <a:buSzPts val="2200"/>
              <a:buChar char="●"/>
            </a:pPr>
            <a:r>
              <a:rPr lang="en-US" sz="2200">
                <a:solidFill>
                  <a:srgbClr val="434343"/>
                </a:solidFill>
              </a:rPr>
              <a:t>Delete variables that do not describe the user behavior: user ID</a:t>
            </a:r>
            <a:endParaRPr sz="2200">
              <a:solidFill>
                <a:srgbClr val="434343"/>
              </a:solidFill>
            </a:endParaRPr>
          </a:p>
          <a:p>
            <a:pPr indent="-368300" lvl="0" marL="457200" rtl="0" algn="l">
              <a:spcBef>
                <a:spcPts val="0"/>
              </a:spcBef>
              <a:spcAft>
                <a:spcPts val="0"/>
              </a:spcAft>
              <a:buClr>
                <a:srgbClr val="434343"/>
              </a:buClr>
              <a:buSzPts val="2200"/>
              <a:buChar char="●"/>
            </a:pPr>
            <a:r>
              <a:rPr lang="en-US" sz="2200">
                <a:solidFill>
                  <a:srgbClr val="434343"/>
                </a:solidFill>
              </a:rPr>
              <a:t>Delete categorical variables with over 10,000 levels</a:t>
            </a:r>
            <a:endParaRPr sz="2200">
              <a:solidFill>
                <a:srgbClr val="434343"/>
              </a:solidFill>
            </a:endParaRPr>
          </a:p>
          <a:p>
            <a:pPr indent="-368300" lvl="1" marL="914400" rtl="0" algn="l">
              <a:spcBef>
                <a:spcPts val="0"/>
              </a:spcBef>
              <a:spcAft>
                <a:spcPts val="0"/>
              </a:spcAft>
              <a:buClr>
                <a:srgbClr val="434343"/>
              </a:buClr>
              <a:buSzPts val="2200"/>
              <a:buChar char="○"/>
            </a:pPr>
            <a:r>
              <a:rPr lang="en-US" sz="2200">
                <a:solidFill>
                  <a:srgbClr val="434343"/>
                </a:solidFill>
              </a:rPr>
              <a:t>some categorical variables are overlapping (city, region, country) </a:t>
            </a:r>
            <a:endParaRPr sz="2200">
              <a:solidFill>
                <a:srgbClr val="434343"/>
              </a:solidFill>
            </a:endParaRPr>
          </a:p>
          <a:p>
            <a:pPr indent="-368300" lvl="1" marL="914400" rtl="0" algn="l">
              <a:spcBef>
                <a:spcPts val="0"/>
              </a:spcBef>
              <a:spcAft>
                <a:spcPts val="0"/>
              </a:spcAft>
              <a:buClr>
                <a:srgbClr val="434343"/>
              </a:buClr>
              <a:buSzPts val="2200"/>
              <a:buChar char="○"/>
            </a:pPr>
            <a:r>
              <a:rPr lang="en-US" sz="2200">
                <a:solidFill>
                  <a:srgbClr val="434343"/>
                </a:solidFill>
              </a:rPr>
              <a:t>keep those that make sense and with moderate and manageable levels</a:t>
            </a:r>
            <a:endParaRPr sz="2200">
              <a:solidFill>
                <a:srgbClr val="434343"/>
              </a:solidFill>
            </a:endParaRPr>
          </a:p>
        </p:txBody>
      </p:sp>
      <p:sp>
        <p:nvSpPr>
          <p:cNvPr id="364" name="Google Shape;364;p32"/>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32"/>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3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6"/>
          <p:cNvSpPr/>
          <p:nvPr/>
        </p:nvSpPr>
        <p:spPr>
          <a:xfrm>
            <a:off x="1615440" y="2057400"/>
            <a:ext cx="2453640" cy="245364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 name="Google Shape;59;p6"/>
          <p:cNvSpPr/>
          <p:nvPr/>
        </p:nvSpPr>
        <p:spPr>
          <a:xfrm>
            <a:off x="3276495" y="3718455"/>
            <a:ext cx="792585" cy="792585"/>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p6"/>
          <p:cNvSpPr txBox="1"/>
          <p:nvPr/>
        </p:nvSpPr>
        <p:spPr>
          <a:xfrm>
            <a:off x="864526" y="2860251"/>
            <a:ext cx="3955467" cy="8479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PART 1</a:t>
            </a:r>
            <a:endParaRPr sz="4400">
              <a:solidFill>
                <a:schemeClr val="lt1"/>
              </a:solidFill>
              <a:latin typeface="Arial"/>
              <a:ea typeface="Arial"/>
              <a:cs typeface="Arial"/>
              <a:sym typeface="Arial"/>
            </a:endParaRPr>
          </a:p>
        </p:txBody>
      </p:sp>
      <p:sp>
        <p:nvSpPr>
          <p:cNvPr id="61" name="Google Shape;61;p6"/>
          <p:cNvSpPr/>
          <p:nvPr/>
        </p:nvSpPr>
        <p:spPr>
          <a:xfrm>
            <a:off x="4820000" y="2714900"/>
            <a:ext cx="5592000" cy="67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434343"/>
                </a:solidFill>
              </a:rPr>
              <a:t>Business Goal</a:t>
            </a:r>
            <a:endParaRPr b="1" sz="3600">
              <a:solidFill>
                <a:srgbClr val="434343"/>
              </a:solidFill>
              <a:latin typeface="Arial"/>
              <a:ea typeface="Arial"/>
              <a:cs typeface="Arial"/>
              <a:sym typeface="Arial"/>
            </a:endParaRPr>
          </a:p>
        </p:txBody>
      </p:sp>
      <p:sp>
        <p:nvSpPr>
          <p:cNvPr id="62" name="Google Shape;62;p6"/>
          <p:cNvSpPr txBox="1"/>
          <p:nvPr/>
        </p:nvSpPr>
        <p:spPr>
          <a:xfrm>
            <a:off x="4905600" y="3492100"/>
            <a:ext cx="6374700" cy="10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666666"/>
                </a:solidFill>
              </a:rPr>
              <a:t>What big-data-driven business can we build from users’ behavior?</a:t>
            </a:r>
            <a:endParaRPr sz="1600">
              <a:solidFill>
                <a:srgbClr val="666666"/>
              </a:solidFill>
            </a:endParaRPr>
          </a:p>
        </p:txBody>
      </p:sp>
      <p:sp>
        <p:nvSpPr>
          <p:cNvPr id="63" name="Google Shape;63;p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33"/>
          <p:cNvSpPr/>
          <p:nvPr/>
        </p:nvSpPr>
        <p:spPr>
          <a:xfrm>
            <a:off x="1226825" y="503800"/>
            <a:ext cx="6249900" cy="400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1000"/>
              </a:spcAft>
              <a:buSzPts val="1100"/>
              <a:buNone/>
            </a:pPr>
            <a:r>
              <a:rPr b="1" lang="en-US" sz="3600">
                <a:solidFill>
                  <a:srgbClr val="434343"/>
                </a:solidFill>
              </a:rPr>
              <a:t>Chi-Square Test of Independence</a:t>
            </a:r>
            <a:endParaRPr b="1" sz="3600">
              <a:solidFill>
                <a:srgbClr val="434343"/>
              </a:solidFill>
            </a:endParaRPr>
          </a:p>
        </p:txBody>
      </p:sp>
      <p:sp>
        <p:nvSpPr>
          <p:cNvPr id="372" name="Google Shape;372;p33"/>
          <p:cNvSpPr txBox="1"/>
          <p:nvPr/>
        </p:nvSpPr>
        <p:spPr>
          <a:xfrm>
            <a:off x="1226875" y="2297550"/>
            <a:ext cx="5120700" cy="2262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US" sz="2200"/>
              <a:t>Conducted Chi-square test between each categorical variable and the target variable.</a:t>
            </a:r>
            <a:endParaRPr sz="2200"/>
          </a:p>
          <a:p>
            <a:pPr indent="-368300" lvl="0" marL="457200" rtl="0" algn="l">
              <a:spcBef>
                <a:spcPts val="0"/>
              </a:spcBef>
              <a:spcAft>
                <a:spcPts val="0"/>
              </a:spcAft>
              <a:buSzPts val="2200"/>
              <a:buChar char="●"/>
            </a:pPr>
            <a:r>
              <a:rPr lang="en-US" sz="2200"/>
              <a:t>All the p values are smaller than 0.05, therefore we reject the hypothesis of independence.</a:t>
            </a:r>
            <a:endParaRPr sz="2200"/>
          </a:p>
          <a:p>
            <a:pPr indent="-368300" lvl="0" marL="457200" rtl="0" algn="l">
              <a:spcBef>
                <a:spcPts val="0"/>
              </a:spcBef>
              <a:spcAft>
                <a:spcPts val="0"/>
              </a:spcAft>
              <a:buSzPts val="2200"/>
              <a:buChar char="●"/>
            </a:pPr>
            <a:r>
              <a:rPr lang="en-US" sz="2200"/>
              <a:t>All the categorical variables are correlated to the target variable.</a:t>
            </a:r>
            <a:endParaRPr sz="2200"/>
          </a:p>
        </p:txBody>
      </p:sp>
      <p:sp>
        <p:nvSpPr>
          <p:cNvPr id="373" name="Google Shape;373;p33"/>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33"/>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5" name="Google Shape;375;p3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376" name="Google Shape;376;p33"/>
          <p:cNvSpPr/>
          <p:nvPr/>
        </p:nvSpPr>
        <p:spPr>
          <a:xfrm>
            <a:off x="6629400" y="4550"/>
            <a:ext cx="5562600" cy="6858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77" name="Google Shape;377;p33"/>
          <p:cNvGraphicFramePr/>
          <p:nvPr/>
        </p:nvGraphicFramePr>
        <p:xfrm>
          <a:off x="6790350" y="107883"/>
          <a:ext cx="3000000" cy="3000000"/>
        </p:xfrm>
        <a:graphic>
          <a:graphicData uri="http://schemas.openxmlformats.org/drawingml/2006/table">
            <a:tbl>
              <a:tblPr>
                <a:noFill/>
                <a:tableStyleId>{999ECD7D-5965-48BF-9A52-57C3D7B7B6FE}</a:tableStyleId>
              </a:tblPr>
              <a:tblGrid>
                <a:gridCol w="2560275"/>
                <a:gridCol w="2560275"/>
              </a:tblGrid>
              <a:tr h="167325">
                <a:tc>
                  <a:txBody>
                    <a:bodyPr>
                      <a:noAutofit/>
                    </a:bodyPr>
                    <a:lstStyle/>
                    <a:p>
                      <a:pPr indent="0" lvl="0" marL="0" rtl="0" algn="ctr">
                        <a:spcBef>
                          <a:spcPts val="0"/>
                        </a:spcBef>
                        <a:spcAft>
                          <a:spcPts val="0"/>
                        </a:spcAft>
                        <a:buNone/>
                      </a:pPr>
                      <a:r>
                        <a:rPr b="1" lang="en-US"/>
                        <a:t>Categorical Variable</a:t>
                      </a:r>
                      <a:endParaRPr b="1"/>
                    </a:p>
                  </a:txBody>
                  <a:tcPr marT="91425" marB="91425" marR="91425" marL="91425">
                    <a:solidFill>
                      <a:srgbClr val="C7E2FA"/>
                    </a:solidFill>
                  </a:tcPr>
                </a:tc>
                <a:tc>
                  <a:txBody>
                    <a:bodyPr>
                      <a:noAutofit/>
                    </a:bodyPr>
                    <a:lstStyle/>
                    <a:p>
                      <a:pPr indent="0" lvl="0" marL="0" rtl="0" algn="ctr">
                        <a:spcBef>
                          <a:spcPts val="0"/>
                        </a:spcBef>
                        <a:spcAft>
                          <a:spcPts val="0"/>
                        </a:spcAft>
                        <a:buNone/>
                      </a:pPr>
                      <a:r>
                        <a:rPr b="1" lang="en-US"/>
                        <a:t>p-value</a:t>
                      </a:r>
                      <a:endParaRPr b="1"/>
                    </a:p>
                  </a:txBody>
                  <a:tcPr marT="91425" marB="91425" marR="91425" marL="91425">
                    <a:solidFill>
                      <a:srgbClr val="C7E2FA"/>
                    </a:solidFill>
                  </a:tcPr>
                </a:tc>
              </a:tr>
              <a:tr h="347800">
                <a:tc>
                  <a:txBody>
                    <a:bodyPr>
                      <a:noAutofit/>
                    </a:bodyPr>
                    <a:lstStyle/>
                    <a:p>
                      <a:pPr indent="0" lvl="0" marL="0" rtl="0" algn="ctr">
                        <a:spcBef>
                          <a:spcPts val="0"/>
                        </a:spcBef>
                        <a:spcAft>
                          <a:spcPts val="0"/>
                        </a:spcAft>
                        <a:buNone/>
                      </a:pPr>
                      <a:r>
                        <a:rPr lang="en-US"/>
                        <a:t>site_name</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posa_continent</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user_location_country</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user_location_region</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user_location_city</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is_mobile</a:t>
                      </a:r>
                      <a:endParaRPr/>
                    </a:p>
                  </a:txBody>
                  <a:tcPr marT="91425" marB="91425" marR="91425" marL="91425"/>
                </a:tc>
                <a:tc>
                  <a:txBody>
                    <a:bodyPr>
                      <a:noAutofit/>
                    </a:bodyPr>
                    <a:lstStyle/>
                    <a:p>
                      <a:pPr indent="0" lvl="0" marL="0" rtl="0" algn="ctr">
                        <a:spcBef>
                          <a:spcPts val="0"/>
                        </a:spcBef>
                        <a:spcAft>
                          <a:spcPts val="0"/>
                        </a:spcAft>
                        <a:buNone/>
                      </a:pPr>
                      <a:r>
                        <a:rPr lang="en-US"/>
                        <a:t>9.090527e-69</a:t>
                      </a:r>
                      <a:endParaRPr/>
                    </a:p>
                  </a:txBody>
                  <a:tcPr marT="91425" marB="91425" marR="91425" marL="91425"/>
                </a:tc>
              </a:tr>
              <a:tr h="347800">
                <a:tc>
                  <a:txBody>
                    <a:bodyPr>
                      <a:noAutofit/>
                    </a:bodyPr>
                    <a:lstStyle/>
                    <a:p>
                      <a:pPr indent="0" lvl="0" marL="0" rtl="0" algn="ctr">
                        <a:spcBef>
                          <a:spcPts val="0"/>
                        </a:spcBef>
                        <a:spcAft>
                          <a:spcPts val="0"/>
                        </a:spcAft>
                        <a:buNone/>
                      </a:pPr>
                      <a:r>
                        <a:rPr lang="en-US"/>
                        <a:t>is_package</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channel</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srch_destination_id</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srch_destination_type_id</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is_booking</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hotel_continent</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hotel_country</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hotel_market</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r h="347800">
                <a:tc>
                  <a:txBody>
                    <a:bodyPr>
                      <a:noAutofit/>
                    </a:bodyPr>
                    <a:lstStyle/>
                    <a:p>
                      <a:pPr indent="0" lvl="0" marL="0" rtl="0" algn="ctr">
                        <a:spcBef>
                          <a:spcPts val="0"/>
                        </a:spcBef>
                        <a:spcAft>
                          <a:spcPts val="0"/>
                        </a:spcAft>
                        <a:buNone/>
                      </a:pPr>
                      <a:r>
                        <a:rPr lang="en-US"/>
                        <a:t>srch_month</a:t>
                      </a:r>
                      <a:endParaRPr/>
                    </a:p>
                  </a:txBody>
                  <a:tcPr marT="91425" marB="91425" marR="91425" marL="91425"/>
                </a:tc>
                <a:tc>
                  <a:txBody>
                    <a:bodyPr>
                      <a:noAutofit/>
                    </a:bodyPr>
                    <a:lstStyle/>
                    <a:p>
                      <a:pPr indent="0" lvl="0" marL="0" rtl="0" algn="ctr">
                        <a:spcBef>
                          <a:spcPts val="0"/>
                        </a:spcBef>
                        <a:spcAft>
                          <a:spcPts val="0"/>
                        </a:spcAft>
                        <a:buNone/>
                      </a:pPr>
                      <a:r>
                        <a:rPr lang="en-US"/>
                        <a:t>1.563823e-190</a:t>
                      </a:r>
                      <a:endParaRPr/>
                    </a:p>
                  </a:txBody>
                  <a:tcPr marT="91425" marB="91425" marR="91425" marL="91425"/>
                </a:tc>
              </a:tr>
              <a:tr h="347800">
                <a:tc>
                  <a:txBody>
                    <a:bodyPr>
                      <a:noAutofit/>
                    </a:bodyPr>
                    <a:lstStyle/>
                    <a:p>
                      <a:pPr indent="0" lvl="0" marL="0" rtl="0" algn="ctr">
                        <a:spcBef>
                          <a:spcPts val="0"/>
                        </a:spcBef>
                        <a:spcAft>
                          <a:spcPts val="0"/>
                        </a:spcAft>
                        <a:buNone/>
                      </a:pPr>
                      <a:r>
                        <a:rPr lang="en-US"/>
                        <a:t>check_in_month</a:t>
                      </a:r>
                      <a:endParaRPr/>
                    </a:p>
                  </a:txBody>
                  <a:tcPr marT="91425" marB="91425" marR="91425" marL="91425"/>
                </a:tc>
                <a:tc>
                  <a:txBody>
                    <a:bodyPr>
                      <a:noAutofit/>
                    </a:bodyPr>
                    <a:lstStyle/>
                    <a:p>
                      <a:pPr indent="0" lvl="0" marL="0" rtl="0" algn="ctr">
                        <a:spcBef>
                          <a:spcPts val="0"/>
                        </a:spcBef>
                        <a:spcAft>
                          <a:spcPts val="0"/>
                        </a:spcAft>
                        <a:buNone/>
                      </a:pPr>
                      <a:r>
                        <a:rPr lang="en-US"/>
                        <a:t>0</a:t>
                      </a:r>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4"/>
          <p:cNvSpPr/>
          <p:nvPr/>
        </p:nvSpPr>
        <p:spPr>
          <a:xfrm>
            <a:off x="1226824" y="580000"/>
            <a:ext cx="53151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0B5394"/>
                </a:solidFill>
              </a:rPr>
              <a:t>cnt</a:t>
            </a:r>
            <a:r>
              <a:rPr b="1" lang="en-US" sz="3600">
                <a:solidFill>
                  <a:srgbClr val="434343"/>
                </a:solidFill>
              </a:rPr>
              <a:t> filled by </a:t>
            </a:r>
            <a:r>
              <a:rPr b="1" lang="en-US" sz="3600">
                <a:solidFill>
                  <a:srgbClr val="0B5394"/>
                </a:solidFill>
              </a:rPr>
              <a:t>is_booking</a:t>
            </a:r>
            <a:endParaRPr b="1" sz="3600">
              <a:solidFill>
                <a:srgbClr val="0B5394"/>
              </a:solidFill>
            </a:endParaRPr>
          </a:p>
        </p:txBody>
      </p:sp>
      <p:pic>
        <p:nvPicPr>
          <p:cNvPr id="383" name="Google Shape;383;p34"/>
          <p:cNvPicPr preferRelativeResize="0"/>
          <p:nvPr/>
        </p:nvPicPr>
        <p:blipFill>
          <a:blip r:embed="rId3">
            <a:alphaModFix/>
          </a:blip>
          <a:stretch>
            <a:fillRect/>
          </a:stretch>
        </p:blipFill>
        <p:spPr>
          <a:xfrm>
            <a:off x="1226875" y="1890113"/>
            <a:ext cx="5715000" cy="3305175"/>
          </a:xfrm>
          <a:prstGeom prst="rect">
            <a:avLst/>
          </a:prstGeom>
          <a:noFill/>
          <a:ln>
            <a:noFill/>
          </a:ln>
        </p:spPr>
      </p:pic>
      <p:sp>
        <p:nvSpPr>
          <p:cNvPr id="384" name="Google Shape;384;p34"/>
          <p:cNvSpPr txBox="1"/>
          <p:nvPr/>
        </p:nvSpPr>
        <p:spPr>
          <a:xfrm>
            <a:off x="7466775" y="2461625"/>
            <a:ext cx="38178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434343"/>
                </a:solidFill>
              </a:rPr>
              <a:t>Number of similar events in the context of the same user session</a:t>
            </a:r>
            <a:endParaRPr sz="2400">
              <a:solidFill>
                <a:srgbClr val="434343"/>
              </a:solidFill>
            </a:endParaRPr>
          </a:p>
        </p:txBody>
      </p:sp>
      <p:sp>
        <p:nvSpPr>
          <p:cNvPr id="385" name="Google Shape;385;p34"/>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6" name="Google Shape;386;p34"/>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 name="Google Shape;387;p3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pic>
        <p:nvPicPr>
          <p:cNvPr id="388" name="Google Shape;388;p34"/>
          <p:cNvPicPr preferRelativeResize="0"/>
          <p:nvPr/>
        </p:nvPicPr>
        <p:blipFill>
          <a:blip r:embed="rId4">
            <a:alphaModFix/>
          </a:blip>
          <a:stretch>
            <a:fillRect/>
          </a:stretch>
        </p:blipFill>
        <p:spPr>
          <a:xfrm>
            <a:off x="7542975" y="4281575"/>
            <a:ext cx="2038350" cy="647700"/>
          </a:xfrm>
          <a:prstGeom prst="rect">
            <a:avLst/>
          </a:prstGeom>
          <a:noFill/>
          <a:ln>
            <a:noFill/>
          </a:ln>
        </p:spPr>
      </p:pic>
      <p:pic>
        <p:nvPicPr>
          <p:cNvPr id="389" name="Google Shape;389;p34"/>
          <p:cNvPicPr preferRelativeResize="0"/>
          <p:nvPr/>
        </p:nvPicPr>
        <p:blipFill>
          <a:blip r:embed="rId5">
            <a:alphaModFix/>
          </a:blip>
          <a:stretch>
            <a:fillRect/>
          </a:stretch>
        </p:blipFill>
        <p:spPr>
          <a:xfrm>
            <a:off x="7542974" y="1890125"/>
            <a:ext cx="2038350" cy="647700"/>
          </a:xfrm>
          <a:prstGeom prst="rect">
            <a:avLst/>
          </a:prstGeom>
          <a:noFill/>
          <a:ln>
            <a:noFill/>
          </a:ln>
        </p:spPr>
      </p:pic>
      <p:sp>
        <p:nvSpPr>
          <p:cNvPr id="390" name="Google Shape;390;p34"/>
          <p:cNvSpPr txBox="1"/>
          <p:nvPr/>
        </p:nvSpPr>
        <p:spPr>
          <a:xfrm>
            <a:off x="7466775" y="4494600"/>
            <a:ext cx="3817800" cy="104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700"/>
              </a:spcBef>
              <a:spcAft>
                <a:spcPts val="0"/>
              </a:spcAft>
              <a:buClr>
                <a:schemeClr val="dk1"/>
              </a:buClr>
              <a:buSzPts val="1100"/>
              <a:buFont typeface="Arial"/>
              <a:buNone/>
            </a:pPr>
            <a:r>
              <a:rPr lang="en-US" sz="2400">
                <a:solidFill>
                  <a:srgbClr val="434343"/>
                </a:solidFill>
              </a:rPr>
              <a:t>1 if a booking, 0 if a click</a:t>
            </a:r>
            <a:endParaRPr sz="2400">
              <a:solidFill>
                <a:srgbClr val="434343"/>
              </a:solidFill>
            </a:endParaRPr>
          </a:p>
          <a:p>
            <a:pPr indent="0" lvl="0" marL="0" rtl="0" algn="l">
              <a:lnSpc>
                <a:spcPct val="100000"/>
              </a:lnSpc>
              <a:spcBef>
                <a:spcPts val="2700"/>
              </a:spcBef>
              <a:spcAft>
                <a:spcPts val="0"/>
              </a:spcAft>
              <a:buNone/>
            </a:pPr>
            <a:r>
              <a:t/>
            </a:r>
            <a:endParaRPr sz="2400"/>
          </a:p>
        </p:txBody>
      </p:sp>
      <p:cxnSp>
        <p:nvCxnSpPr>
          <p:cNvPr id="391" name="Google Shape;391;p34"/>
          <p:cNvCxnSpPr/>
          <p:nvPr/>
        </p:nvCxnSpPr>
        <p:spPr>
          <a:xfrm>
            <a:off x="2346475" y="5013475"/>
            <a:ext cx="0" cy="701400"/>
          </a:xfrm>
          <a:prstGeom prst="straightConnector1">
            <a:avLst/>
          </a:prstGeom>
          <a:noFill/>
          <a:ln cap="flat" cmpd="sng" w="9525">
            <a:solidFill>
              <a:schemeClr val="dk2"/>
            </a:solidFill>
            <a:prstDash val="solid"/>
            <a:round/>
            <a:headEnd len="med" w="med" type="stealth"/>
            <a:tailEnd len="med" w="med" type="oval"/>
          </a:ln>
        </p:spPr>
      </p:cxnSp>
      <p:sp>
        <p:nvSpPr>
          <p:cNvPr id="392" name="Google Shape;392;p34"/>
          <p:cNvSpPr txBox="1"/>
          <p:nvPr/>
        </p:nvSpPr>
        <p:spPr>
          <a:xfrm>
            <a:off x="991800" y="5714875"/>
            <a:ext cx="2745600" cy="9618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434343"/>
                </a:solidFill>
              </a:rPr>
              <a:t>Specific destination</a:t>
            </a:r>
            <a:endParaRPr sz="1600">
              <a:solidFill>
                <a:srgbClr val="434343"/>
              </a:solidFill>
            </a:endParaRPr>
          </a:p>
          <a:p>
            <a:pPr indent="0" lvl="0" marL="0" rtl="0" algn="ctr">
              <a:spcBef>
                <a:spcPts val="0"/>
              </a:spcBef>
              <a:spcAft>
                <a:spcPts val="0"/>
              </a:spcAft>
              <a:buNone/>
            </a:pPr>
            <a:r>
              <a:rPr lang="en-US" sz="1600">
                <a:solidFill>
                  <a:srgbClr val="434343"/>
                </a:solidFill>
              </a:rPr>
              <a:t>Well-prepared travel plan</a:t>
            </a:r>
            <a:endParaRPr sz="1600">
              <a:solidFill>
                <a:srgbClr val="434343"/>
              </a:solidFill>
            </a:endParaRPr>
          </a:p>
          <a:p>
            <a:pPr indent="0" lvl="0" marL="0" rtl="0" algn="ctr">
              <a:spcBef>
                <a:spcPts val="0"/>
              </a:spcBef>
              <a:spcAft>
                <a:spcPts val="0"/>
              </a:spcAft>
              <a:buNone/>
            </a:pPr>
            <a:r>
              <a:rPr lang="en-US" sz="1600">
                <a:solidFill>
                  <a:srgbClr val="434343"/>
                </a:solidFill>
              </a:rPr>
              <a:t>More valuable users</a:t>
            </a:r>
            <a:endParaRPr sz="1600">
              <a:solidFill>
                <a:srgbClr val="434343"/>
              </a:solidFill>
            </a:endParaRPr>
          </a:p>
        </p:txBody>
      </p:sp>
      <p:cxnSp>
        <p:nvCxnSpPr>
          <p:cNvPr id="393" name="Google Shape;393;p34"/>
          <p:cNvCxnSpPr/>
          <p:nvPr/>
        </p:nvCxnSpPr>
        <p:spPr>
          <a:xfrm>
            <a:off x="2564200" y="5382375"/>
            <a:ext cx="3168900" cy="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34"/>
          <p:cNvCxnSpPr/>
          <p:nvPr/>
        </p:nvCxnSpPr>
        <p:spPr>
          <a:xfrm>
            <a:off x="5057050" y="5382375"/>
            <a:ext cx="12000" cy="350700"/>
          </a:xfrm>
          <a:prstGeom prst="straightConnector1">
            <a:avLst/>
          </a:prstGeom>
          <a:noFill/>
          <a:ln cap="flat" cmpd="sng" w="9525">
            <a:solidFill>
              <a:schemeClr val="dk2"/>
            </a:solidFill>
            <a:prstDash val="solid"/>
            <a:round/>
            <a:headEnd len="med" w="med" type="none"/>
            <a:tailEnd len="med" w="med" type="oval"/>
          </a:ln>
        </p:spPr>
      </p:cxnSp>
      <p:cxnSp>
        <p:nvCxnSpPr>
          <p:cNvPr id="395" name="Google Shape;395;p34"/>
          <p:cNvCxnSpPr/>
          <p:nvPr/>
        </p:nvCxnSpPr>
        <p:spPr>
          <a:xfrm>
            <a:off x="2576200" y="5006275"/>
            <a:ext cx="0" cy="357900"/>
          </a:xfrm>
          <a:prstGeom prst="straightConnector1">
            <a:avLst/>
          </a:prstGeom>
          <a:noFill/>
          <a:ln cap="flat" cmpd="sng" w="9525">
            <a:solidFill>
              <a:schemeClr val="dk2"/>
            </a:solidFill>
            <a:prstDash val="solid"/>
            <a:round/>
            <a:headEnd len="med" w="med" type="stealth"/>
            <a:tailEnd len="med" w="med" type="none"/>
          </a:ln>
        </p:spPr>
      </p:cxnSp>
      <p:sp>
        <p:nvSpPr>
          <p:cNvPr id="396" name="Google Shape;396;p34"/>
          <p:cNvSpPr txBox="1"/>
          <p:nvPr/>
        </p:nvSpPr>
        <p:spPr>
          <a:xfrm>
            <a:off x="4318600" y="5714875"/>
            <a:ext cx="1488900" cy="961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rgbClr val="434343"/>
                </a:solidFill>
              </a:rPr>
              <a:t>Just looking around...</a:t>
            </a:r>
            <a:endParaRPr sz="1600">
              <a:solidFill>
                <a:srgbClr val="434343"/>
              </a:solidFill>
            </a:endParaRPr>
          </a:p>
        </p:txBody>
      </p:sp>
      <p:cxnSp>
        <p:nvCxnSpPr>
          <p:cNvPr id="397" name="Google Shape;397;p34"/>
          <p:cNvCxnSpPr/>
          <p:nvPr/>
        </p:nvCxnSpPr>
        <p:spPr>
          <a:xfrm>
            <a:off x="5733100" y="5024475"/>
            <a:ext cx="0" cy="357900"/>
          </a:xfrm>
          <a:prstGeom prst="straightConnector1">
            <a:avLst/>
          </a:prstGeom>
          <a:noFill/>
          <a:ln cap="flat" cmpd="sng" w="9525">
            <a:solidFill>
              <a:schemeClr val="dk2"/>
            </a:solidFill>
            <a:prstDash val="solid"/>
            <a:round/>
            <a:headEnd len="med" w="med" type="stealth"/>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7"/>
          <p:cNvSpPr/>
          <p:nvPr/>
        </p:nvSpPr>
        <p:spPr>
          <a:xfrm>
            <a:off x="-1226820" y="-1346917"/>
            <a:ext cx="2453640" cy="245364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 name="Google Shape;69;p7"/>
          <p:cNvSpPr/>
          <p:nvPr/>
        </p:nvSpPr>
        <p:spPr>
          <a:xfrm>
            <a:off x="434235" y="314138"/>
            <a:ext cx="792585" cy="792585"/>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7"/>
          <p:cNvSpPr/>
          <p:nvPr/>
        </p:nvSpPr>
        <p:spPr>
          <a:xfrm>
            <a:off x="1226824" y="600750"/>
            <a:ext cx="3994200" cy="50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434343"/>
                </a:solidFill>
              </a:rPr>
              <a:t>Business Goal</a:t>
            </a:r>
            <a:endParaRPr b="1" sz="3600">
              <a:solidFill>
                <a:srgbClr val="434343"/>
              </a:solidFill>
              <a:latin typeface="Arial"/>
              <a:ea typeface="Arial"/>
              <a:cs typeface="Arial"/>
              <a:sym typeface="Arial"/>
            </a:endParaRPr>
          </a:p>
        </p:txBody>
      </p:sp>
      <p:sp>
        <p:nvSpPr>
          <p:cNvPr id="71" name="Google Shape;71;p7"/>
          <p:cNvSpPr txBox="1"/>
          <p:nvPr/>
        </p:nvSpPr>
        <p:spPr>
          <a:xfrm>
            <a:off x="974075" y="1566425"/>
            <a:ext cx="10688400" cy="3830400"/>
          </a:xfrm>
          <a:prstGeom prst="rect">
            <a:avLst/>
          </a:prstGeom>
          <a:noFill/>
          <a:ln>
            <a:noFill/>
          </a:ln>
        </p:spPr>
        <p:txBody>
          <a:bodyPr anchorCtr="0" anchor="t" bIns="91425" lIns="91425" spcFirstLastPara="1" rIns="91425" wrap="square" tIns="91425">
            <a:noAutofit/>
          </a:bodyPr>
          <a:lstStyle/>
          <a:p>
            <a:pPr indent="-381000" lvl="0" marL="457200" rtl="0" algn="just">
              <a:lnSpc>
                <a:spcPct val="115000"/>
              </a:lnSpc>
              <a:spcBef>
                <a:spcPts val="1000"/>
              </a:spcBef>
              <a:spcAft>
                <a:spcPts val="0"/>
              </a:spcAft>
              <a:buClr>
                <a:srgbClr val="434343"/>
              </a:buClr>
              <a:buSzPts val="2400"/>
              <a:buFont typeface="Helvetica Neue"/>
              <a:buChar char="●"/>
            </a:pPr>
            <a:r>
              <a:rPr lang="en-US" sz="2400">
                <a:solidFill>
                  <a:srgbClr val="434343"/>
                </a:solidFill>
                <a:latin typeface="Helvetica Neue"/>
                <a:ea typeface="Helvetica Neue"/>
                <a:cs typeface="Helvetica Neue"/>
                <a:sym typeface="Helvetica Neue"/>
              </a:rPr>
              <a:t>Predict the hotel type that a user would like to book</a:t>
            </a:r>
            <a:endParaRPr sz="2400">
              <a:solidFill>
                <a:srgbClr val="434343"/>
              </a:solidFill>
              <a:latin typeface="Helvetica Neue"/>
              <a:ea typeface="Helvetica Neue"/>
              <a:cs typeface="Helvetica Neue"/>
              <a:sym typeface="Helvetica Neue"/>
            </a:endParaRPr>
          </a:p>
          <a:p>
            <a:pPr indent="-381000" lvl="0" marL="457200" rtl="0" algn="just">
              <a:lnSpc>
                <a:spcPct val="115000"/>
              </a:lnSpc>
              <a:spcBef>
                <a:spcPts val="0"/>
              </a:spcBef>
              <a:spcAft>
                <a:spcPts val="0"/>
              </a:spcAft>
              <a:buClr>
                <a:srgbClr val="434343"/>
              </a:buClr>
              <a:buSzPts val="2400"/>
              <a:buFont typeface="Helvetica Neue"/>
              <a:buChar char="●"/>
            </a:pPr>
            <a:r>
              <a:rPr lang="en-US" sz="2400">
                <a:solidFill>
                  <a:srgbClr val="434343"/>
                </a:solidFill>
                <a:latin typeface="Helvetica Neue"/>
                <a:ea typeface="Helvetica Neue"/>
                <a:cs typeface="Helvetica Neue"/>
                <a:sym typeface="Helvetica Neue"/>
              </a:rPr>
              <a:t>Provide 10 personalized hotel recommendations to travelers</a:t>
            </a:r>
            <a:endParaRPr sz="2400">
              <a:solidFill>
                <a:srgbClr val="434343"/>
              </a:solidFill>
              <a:latin typeface="Helvetica Neue"/>
              <a:ea typeface="Helvetica Neue"/>
              <a:cs typeface="Helvetica Neue"/>
              <a:sym typeface="Helvetica Neue"/>
            </a:endParaRPr>
          </a:p>
        </p:txBody>
      </p:sp>
      <p:sp>
        <p:nvSpPr>
          <p:cNvPr id="72" name="Google Shape;72;p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pic>
        <p:nvPicPr>
          <p:cNvPr id="73" name="Google Shape;73;p7"/>
          <p:cNvPicPr preferRelativeResize="0"/>
          <p:nvPr/>
        </p:nvPicPr>
        <p:blipFill>
          <a:blip r:embed="rId3">
            <a:alphaModFix/>
          </a:blip>
          <a:stretch>
            <a:fillRect/>
          </a:stretch>
        </p:blipFill>
        <p:spPr>
          <a:xfrm>
            <a:off x="3390900" y="3626075"/>
            <a:ext cx="5410200" cy="600075"/>
          </a:xfrm>
          <a:prstGeom prst="rect">
            <a:avLst/>
          </a:prstGeom>
          <a:noFill/>
          <a:ln>
            <a:noFill/>
          </a:ln>
        </p:spPr>
      </p:pic>
      <p:pic>
        <p:nvPicPr>
          <p:cNvPr id="74" name="Google Shape;74;p7"/>
          <p:cNvPicPr preferRelativeResize="0"/>
          <p:nvPr/>
        </p:nvPicPr>
        <p:blipFill>
          <a:blip r:embed="rId4">
            <a:alphaModFix/>
          </a:blip>
          <a:stretch>
            <a:fillRect/>
          </a:stretch>
        </p:blipFill>
        <p:spPr>
          <a:xfrm>
            <a:off x="9166850" y="4121475"/>
            <a:ext cx="1844650" cy="2763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8"/>
          <p:cNvSpPr/>
          <p:nvPr/>
        </p:nvSpPr>
        <p:spPr>
          <a:xfrm>
            <a:off x="4818900" y="2715768"/>
            <a:ext cx="4490400" cy="79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600">
                <a:solidFill>
                  <a:srgbClr val="434343"/>
                </a:solidFill>
              </a:rPr>
              <a:t>Data understanding</a:t>
            </a:r>
            <a:endParaRPr b="1" sz="3600">
              <a:solidFill>
                <a:srgbClr val="434343"/>
              </a:solidFill>
            </a:endParaRPr>
          </a:p>
        </p:txBody>
      </p:sp>
      <p:sp>
        <p:nvSpPr>
          <p:cNvPr id="80" name="Google Shape;80;p8"/>
          <p:cNvSpPr/>
          <p:nvPr/>
        </p:nvSpPr>
        <p:spPr>
          <a:xfrm>
            <a:off x="1615440" y="2057400"/>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8"/>
          <p:cNvSpPr/>
          <p:nvPr/>
        </p:nvSpPr>
        <p:spPr>
          <a:xfrm>
            <a:off x="3276495" y="3718455"/>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8"/>
          <p:cNvSpPr txBox="1"/>
          <p:nvPr/>
        </p:nvSpPr>
        <p:spPr>
          <a:xfrm>
            <a:off x="864526" y="2860251"/>
            <a:ext cx="3955500" cy="84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PART </a:t>
            </a:r>
            <a:r>
              <a:rPr lang="en-US" sz="4400">
                <a:solidFill>
                  <a:schemeClr val="lt1"/>
                </a:solidFill>
              </a:rPr>
              <a:t>2</a:t>
            </a:r>
            <a:endParaRPr sz="4400">
              <a:solidFill>
                <a:schemeClr val="lt1"/>
              </a:solidFill>
              <a:latin typeface="Arial"/>
              <a:ea typeface="Arial"/>
              <a:cs typeface="Arial"/>
              <a:sym typeface="Arial"/>
            </a:endParaRPr>
          </a:p>
        </p:txBody>
      </p:sp>
      <p:sp>
        <p:nvSpPr>
          <p:cNvPr id="83" name="Google Shape;83;p8"/>
          <p:cNvSpPr txBox="1"/>
          <p:nvPr/>
        </p:nvSpPr>
        <p:spPr>
          <a:xfrm>
            <a:off x="4905600" y="3492100"/>
            <a:ext cx="6374700" cy="10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666666"/>
                </a:solidFill>
              </a:rPr>
              <a:t>How are data generated?</a:t>
            </a:r>
            <a:endParaRPr sz="1600">
              <a:solidFill>
                <a:srgbClr val="666666"/>
              </a:solidFill>
            </a:endParaRPr>
          </a:p>
        </p:txBody>
      </p:sp>
      <p:sp>
        <p:nvSpPr>
          <p:cNvPr id="84" name="Google Shape;84;p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9"/>
          <p:cNvSpPr/>
          <p:nvPr/>
        </p:nvSpPr>
        <p:spPr>
          <a:xfrm>
            <a:off x="1226824" y="580000"/>
            <a:ext cx="4376400" cy="39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3F3F3F"/>
                </a:solidFill>
              </a:rPr>
              <a:t>Expedia Website</a:t>
            </a:r>
            <a:endParaRPr b="1" sz="3600">
              <a:solidFill>
                <a:srgbClr val="3F3F3F"/>
              </a:solidFill>
              <a:latin typeface="Arial"/>
              <a:ea typeface="Arial"/>
              <a:cs typeface="Arial"/>
              <a:sym typeface="Arial"/>
            </a:endParaRPr>
          </a:p>
        </p:txBody>
      </p:sp>
      <p:pic>
        <p:nvPicPr>
          <p:cNvPr id="90" name="Google Shape;90;p9"/>
          <p:cNvPicPr preferRelativeResize="0"/>
          <p:nvPr/>
        </p:nvPicPr>
        <p:blipFill>
          <a:blip r:embed="rId3">
            <a:alphaModFix/>
          </a:blip>
          <a:stretch>
            <a:fillRect/>
          </a:stretch>
        </p:blipFill>
        <p:spPr>
          <a:xfrm>
            <a:off x="1379275" y="1433900"/>
            <a:ext cx="9914077" cy="4728275"/>
          </a:xfrm>
          <a:prstGeom prst="rect">
            <a:avLst/>
          </a:prstGeom>
          <a:noFill/>
          <a:ln>
            <a:noFill/>
          </a:ln>
        </p:spPr>
      </p:pic>
      <p:sp>
        <p:nvSpPr>
          <p:cNvPr id="91" name="Google Shape;91;p9"/>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 name="Google Shape;92;p9"/>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 name="Google Shape;93;p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0"/>
          <p:cNvSpPr/>
          <p:nvPr/>
        </p:nvSpPr>
        <p:spPr>
          <a:xfrm>
            <a:off x="1226825" y="580000"/>
            <a:ext cx="39207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3F3F3F"/>
                </a:solidFill>
              </a:rPr>
              <a:t>Search Result</a:t>
            </a:r>
            <a:endParaRPr b="1" sz="3600">
              <a:solidFill>
                <a:srgbClr val="3F3F3F"/>
              </a:solidFill>
              <a:latin typeface="Arial"/>
              <a:ea typeface="Arial"/>
              <a:cs typeface="Arial"/>
              <a:sym typeface="Arial"/>
            </a:endParaRPr>
          </a:p>
        </p:txBody>
      </p:sp>
      <p:pic>
        <p:nvPicPr>
          <p:cNvPr id="99" name="Google Shape;99;p10"/>
          <p:cNvPicPr preferRelativeResize="0"/>
          <p:nvPr/>
        </p:nvPicPr>
        <p:blipFill>
          <a:blip r:embed="rId3">
            <a:alphaModFix/>
          </a:blip>
          <a:stretch>
            <a:fillRect/>
          </a:stretch>
        </p:blipFill>
        <p:spPr>
          <a:xfrm>
            <a:off x="8576525" y="1458050"/>
            <a:ext cx="2453701" cy="4803565"/>
          </a:xfrm>
          <a:prstGeom prst="rect">
            <a:avLst/>
          </a:prstGeom>
          <a:noFill/>
          <a:ln>
            <a:noFill/>
          </a:ln>
        </p:spPr>
      </p:pic>
      <p:pic>
        <p:nvPicPr>
          <p:cNvPr id="100" name="Google Shape;100;p10"/>
          <p:cNvPicPr preferRelativeResize="0"/>
          <p:nvPr/>
        </p:nvPicPr>
        <p:blipFill>
          <a:blip r:embed="rId4">
            <a:alphaModFix/>
          </a:blip>
          <a:stretch>
            <a:fillRect/>
          </a:stretch>
        </p:blipFill>
        <p:spPr>
          <a:xfrm>
            <a:off x="1379225" y="1449212"/>
            <a:ext cx="6552125" cy="4821250"/>
          </a:xfrm>
          <a:prstGeom prst="rect">
            <a:avLst/>
          </a:prstGeom>
          <a:noFill/>
          <a:ln>
            <a:noFill/>
          </a:ln>
        </p:spPr>
      </p:pic>
      <p:sp>
        <p:nvSpPr>
          <p:cNvPr id="101" name="Google Shape;101;p10"/>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 name="Google Shape;102;p10"/>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 name="Google Shape;103;p1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1"/>
          <p:cNvSpPr/>
          <p:nvPr/>
        </p:nvSpPr>
        <p:spPr>
          <a:xfrm>
            <a:off x="4820025" y="2715768"/>
            <a:ext cx="5886600" cy="79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600">
                <a:solidFill>
                  <a:srgbClr val="434343"/>
                </a:solidFill>
              </a:rPr>
              <a:t>Exploratory Data Analysis</a:t>
            </a:r>
            <a:endParaRPr b="1" sz="3600">
              <a:solidFill>
                <a:srgbClr val="434343"/>
              </a:solidFill>
            </a:endParaRPr>
          </a:p>
        </p:txBody>
      </p:sp>
      <p:sp>
        <p:nvSpPr>
          <p:cNvPr id="109" name="Google Shape;109;p11"/>
          <p:cNvSpPr/>
          <p:nvPr/>
        </p:nvSpPr>
        <p:spPr>
          <a:xfrm>
            <a:off x="1615440" y="2057400"/>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11"/>
          <p:cNvSpPr/>
          <p:nvPr/>
        </p:nvSpPr>
        <p:spPr>
          <a:xfrm>
            <a:off x="3276495" y="3718455"/>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 name="Google Shape;111;p11"/>
          <p:cNvSpPr txBox="1"/>
          <p:nvPr/>
        </p:nvSpPr>
        <p:spPr>
          <a:xfrm>
            <a:off x="864526" y="2860251"/>
            <a:ext cx="3955500" cy="84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PART </a:t>
            </a:r>
            <a:r>
              <a:rPr lang="en-US" sz="4400">
                <a:solidFill>
                  <a:schemeClr val="lt1"/>
                </a:solidFill>
              </a:rPr>
              <a:t>3</a:t>
            </a:r>
            <a:endParaRPr sz="4400">
              <a:solidFill>
                <a:schemeClr val="lt1"/>
              </a:solidFill>
              <a:latin typeface="Arial"/>
              <a:ea typeface="Arial"/>
              <a:cs typeface="Arial"/>
              <a:sym typeface="Arial"/>
            </a:endParaRPr>
          </a:p>
        </p:txBody>
      </p:sp>
      <p:sp>
        <p:nvSpPr>
          <p:cNvPr id="112" name="Google Shape;112;p11"/>
          <p:cNvSpPr txBox="1"/>
          <p:nvPr/>
        </p:nvSpPr>
        <p:spPr>
          <a:xfrm>
            <a:off x="4905600" y="3492100"/>
            <a:ext cx="6374700" cy="10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666666"/>
                </a:solidFill>
              </a:rPr>
              <a:t>How does data look like? What expect variables can be created?</a:t>
            </a:r>
            <a:endParaRPr sz="1600">
              <a:solidFill>
                <a:srgbClr val="666666"/>
              </a:solidFill>
            </a:endParaRPr>
          </a:p>
        </p:txBody>
      </p:sp>
      <p:sp>
        <p:nvSpPr>
          <p:cNvPr id="113" name="Google Shape;113;p1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2"/>
          <p:cNvSpPr/>
          <p:nvPr/>
        </p:nvSpPr>
        <p:spPr>
          <a:xfrm>
            <a:off x="1226825" y="600750"/>
            <a:ext cx="7905000" cy="50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434343"/>
                </a:solidFill>
              </a:rPr>
              <a:t>Challenges in Handling the Dataset</a:t>
            </a:r>
            <a:endParaRPr b="1" sz="3600">
              <a:solidFill>
                <a:srgbClr val="434343"/>
              </a:solidFill>
              <a:latin typeface="Arial"/>
              <a:ea typeface="Arial"/>
              <a:cs typeface="Arial"/>
              <a:sym typeface="Arial"/>
            </a:endParaRPr>
          </a:p>
        </p:txBody>
      </p:sp>
      <p:sp>
        <p:nvSpPr>
          <p:cNvPr id="119" name="Google Shape;119;p12"/>
          <p:cNvSpPr/>
          <p:nvPr/>
        </p:nvSpPr>
        <p:spPr>
          <a:xfrm>
            <a:off x="-1226820" y="-1346917"/>
            <a:ext cx="2453700" cy="2453700"/>
          </a:xfrm>
          <a:prstGeom prst="ellipse">
            <a:avLst/>
          </a:pr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12"/>
          <p:cNvSpPr/>
          <p:nvPr/>
        </p:nvSpPr>
        <p:spPr>
          <a:xfrm>
            <a:off x="434235" y="314138"/>
            <a:ext cx="792600" cy="792600"/>
          </a:xfrm>
          <a:prstGeom prst="ellipse">
            <a:avLst/>
          </a:prstGeom>
          <a:solidFill>
            <a:srgbClr val="FFC000">
              <a:alpha val="961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 name="Google Shape;121;p1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12"/>
          <p:cNvSpPr/>
          <p:nvPr/>
        </p:nvSpPr>
        <p:spPr>
          <a:xfrm>
            <a:off x="2146000" y="1935900"/>
            <a:ext cx="2070300" cy="1051500"/>
          </a:xfrm>
          <a:prstGeom prst="rect">
            <a:avLst/>
          </a:prstGeom>
          <a:solidFill>
            <a:srgbClr val="073763"/>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3000">
                <a:solidFill>
                  <a:srgbClr val="FFFFFF"/>
                </a:solidFill>
              </a:rPr>
              <a:t>5</a:t>
            </a:r>
            <a:r>
              <a:rPr lang="en-US" sz="2400">
                <a:solidFill>
                  <a:srgbClr val="FFFFFF"/>
                </a:solidFill>
              </a:rPr>
              <a:t> numerical variables</a:t>
            </a:r>
            <a:endParaRPr sz="1800">
              <a:solidFill>
                <a:srgbClr val="FFFFFF"/>
              </a:solidFill>
              <a:latin typeface="Arial"/>
              <a:ea typeface="Arial"/>
              <a:cs typeface="Arial"/>
              <a:sym typeface="Arial"/>
            </a:endParaRPr>
          </a:p>
        </p:txBody>
      </p:sp>
      <p:sp>
        <p:nvSpPr>
          <p:cNvPr id="123" name="Google Shape;123;p12"/>
          <p:cNvSpPr/>
          <p:nvPr/>
        </p:nvSpPr>
        <p:spPr>
          <a:xfrm>
            <a:off x="4506025" y="1935900"/>
            <a:ext cx="2324100" cy="1051500"/>
          </a:xfrm>
          <a:prstGeom prst="rect">
            <a:avLst/>
          </a:prstGeom>
          <a:solidFill>
            <a:srgbClr val="073763"/>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000">
                <a:solidFill>
                  <a:srgbClr val="FFFFFF"/>
                </a:solidFill>
              </a:rPr>
              <a:t>15</a:t>
            </a:r>
            <a:r>
              <a:rPr lang="en-US" sz="2400">
                <a:solidFill>
                  <a:srgbClr val="FFFFFF"/>
                </a:solidFill>
              </a:rPr>
              <a:t> categorical variables</a:t>
            </a:r>
            <a:endParaRPr sz="1800">
              <a:solidFill>
                <a:srgbClr val="FFFFFF"/>
              </a:solidFill>
              <a:latin typeface="Arial"/>
              <a:ea typeface="Arial"/>
              <a:cs typeface="Arial"/>
              <a:sym typeface="Arial"/>
            </a:endParaRPr>
          </a:p>
        </p:txBody>
      </p:sp>
      <p:sp>
        <p:nvSpPr>
          <p:cNvPr id="124" name="Google Shape;124;p12"/>
          <p:cNvSpPr/>
          <p:nvPr/>
        </p:nvSpPr>
        <p:spPr>
          <a:xfrm>
            <a:off x="7119850" y="1935900"/>
            <a:ext cx="1969200" cy="1051500"/>
          </a:xfrm>
          <a:prstGeom prst="rect">
            <a:avLst/>
          </a:prstGeom>
          <a:solidFill>
            <a:srgbClr val="073763"/>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000">
                <a:solidFill>
                  <a:srgbClr val="FFFFFF"/>
                </a:solidFill>
              </a:rPr>
              <a:t>3</a:t>
            </a:r>
            <a:r>
              <a:rPr lang="en-US" sz="2400">
                <a:solidFill>
                  <a:srgbClr val="FFFFFF"/>
                </a:solidFill>
              </a:rPr>
              <a:t> date/time variables</a:t>
            </a:r>
            <a:endParaRPr sz="1800">
              <a:solidFill>
                <a:srgbClr val="FFFFFF"/>
              </a:solidFill>
              <a:latin typeface="Arial"/>
              <a:ea typeface="Arial"/>
              <a:cs typeface="Arial"/>
              <a:sym typeface="Arial"/>
            </a:endParaRPr>
          </a:p>
        </p:txBody>
      </p:sp>
      <p:sp>
        <p:nvSpPr>
          <p:cNvPr id="125" name="Google Shape;125;p12"/>
          <p:cNvSpPr/>
          <p:nvPr/>
        </p:nvSpPr>
        <p:spPr>
          <a:xfrm>
            <a:off x="239725" y="3193125"/>
            <a:ext cx="1698000" cy="2370600"/>
          </a:xfrm>
          <a:prstGeom prst="rect">
            <a:avLst/>
          </a:prstGeom>
          <a:solidFill>
            <a:srgbClr val="FFC000">
              <a:alpha val="96150"/>
            </a:srgbClr>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3000">
                <a:solidFill>
                  <a:srgbClr val="434343"/>
                </a:solidFill>
              </a:rPr>
              <a:t>192,014</a:t>
            </a:r>
            <a:r>
              <a:rPr lang="en-US" sz="2400">
                <a:solidFill>
                  <a:srgbClr val="434343"/>
                </a:solidFill>
              </a:rPr>
              <a:t> rows</a:t>
            </a:r>
            <a:endParaRPr sz="1800">
              <a:solidFill>
                <a:schemeClr val="lt1"/>
              </a:solidFill>
              <a:latin typeface="Arial"/>
              <a:ea typeface="Arial"/>
              <a:cs typeface="Arial"/>
              <a:sym typeface="Arial"/>
            </a:endParaRPr>
          </a:p>
        </p:txBody>
      </p:sp>
      <p:sp>
        <p:nvSpPr>
          <p:cNvPr id="126" name="Google Shape;126;p12"/>
          <p:cNvSpPr/>
          <p:nvPr/>
        </p:nvSpPr>
        <p:spPr>
          <a:xfrm>
            <a:off x="9488549" y="1935900"/>
            <a:ext cx="2070300" cy="1051500"/>
          </a:xfrm>
          <a:prstGeom prst="rect">
            <a:avLst/>
          </a:prstGeom>
          <a:solidFill>
            <a:srgbClr val="073763"/>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000">
                <a:solidFill>
                  <a:srgbClr val="FFFFFF"/>
                </a:solidFill>
              </a:rPr>
              <a:t>Target</a:t>
            </a:r>
            <a:r>
              <a:rPr lang="en-US" sz="2400">
                <a:solidFill>
                  <a:srgbClr val="FFFFFF"/>
                </a:solidFill>
              </a:rPr>
              <a:t>  variable</a:t>
            </a:r>
            <a:endParaRPr sz="1800">
              <a:solidFill>
                <a:srgbClr val="FFFFFF"/>
              </a:solidFill>
              <a:latin typeface="Arial"/>
              <a:ea typeface="Arial"/>
              <a:cs typeface="Arial"/>
              <a:sym typeface="Arial"/>
            </a:endParaRPr>
          </a:p>
        </p:txBody>
      </p:sp>
      <p:cxnSp>
        <p:nvCxnSpPr>
          <p:cNvPr id="127" name="Google Shape;127;p12"/>
          <p:cNvCxnSpPr/>
          <p:nvPr/>
        </p:nvCxnSpPr>
        <p:spPr>
          <a:xfrm>
            <a:off x="9288800" y="1935900"/>
            <a:ext cx="0" cy="3725400"/>
          </a:xfrm>
          <a:prstGeom prst="straightConnector1">
            <a:avLst/>
          </a:prstGeom>
          <a:noFill/>
          <a:ln cap="flat" cmpd="sng" w="19050">
            <a:solidFill>
              <a:schemeClr val="dk2"/>
            </a:solidFill>
            <a:prstDash val="solid"/>
            <a:round/>
            <a:headEnd len="med" w="med" type="none"/>
            <a:tailEnd len="med" w="med" type="none"/>
          </a:ln>
        </p:spPr>
      </p:cxnSp>
      <p:sp>
        <p:nvSpPr>
          <p:cNvPr id="128" name="Google Shape;128;p12"/>
          <p:cNvSpPr txBox="1"/>
          <p:nvPr/>
        </p:nvSpPr>
        <p:spPr>
          <a:xfrm>
            <a:off x="2146000" y="3193125"/>
            <a:ext cx="2070300" cy="2370600"/>
          </a:xfrm>
          <a:prstGeom prst="rect">
            <a:avLst/>
          </a:prstGeom>
          <a:solidFill>
            <a:srgbClr val="B7B7B7">
              <a:alpha val="423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A61C00"/>
              </a:solidFill>
            </a:endParaRPr>
          </a:p>
          <a:p>
            <a:pPr indent="0" lvl="0" marL="0" rtl="0" algn="l">
              <a:spcBef>
                <a:spcPts val="0"/>
              </a:spcBef>
              <a:spcAft>
                <a:spcPts val="0"/>
              </a:spcAft>
              <a:buNone/>
            </a:pPr>
            <a:r>
              <a:t/>
            </a:r>
            <a:endParaRPr b="1" sz="1200">
              <a:solidFill>
                <a:srgbClr val="A61C00"/>
              </a:solidFill>
            </a:endParaRPr>
          </a:p>
          <a:p>
            <a:pPr indent="0" lvl="0" marL="0" rtl="0" algn="l">
              <a:spcBef>
                <a:spcPts val="0"/>
              </a:spcBef>
              <a:spcAft>
                <a:spcPts val="0"/>
              </a:spcAft>
              <a:buNone/>
            </a:pPr>
            <a:r>
              <a:t/>
            </a:r>
            <a:endParaRPr b="1" sz="1200">
              <a:solidFill>
                <a:srgbClr val="A61C00"/>
              </a:solidFill>
            </a:endParaRPr>
          </a:p>
          <a:p>
            <a:pPr indent="0" lvl="0" marL="0" rtl="0" algn="ctr">
              <a:spcBef>
                <a:spcPts val="0"/>
              </a:spcBef>
              <a:spcAft>
                <a:spcPts val="0"/>
              </a:spcAft>
              <a:buNone/>
            </a:pPr>
            <a:r>
              <a:rPr b="1" lang="en-US" sz="2400">
                <a:solidFill>
                  <a:srgbClr val="A61C00"/>
                </a:solidFill>
              </a:rPr>
              <a:t>very different scales</a:t>
            </a:r>
            <a:endParaRPr/>
          </a:p>
        </p:txBody>
      </p:sp>
      <p:sp>
        <p:nvSpPr>
          <p:cNvPr id="129" name="Google Shape;129;p12"/>
          <p:cNvSpPr txBox="1"/>
          <p:nvPr/>
        </p:nvSpPr>
        <p:spPr>
          <a:xfrm>
            <a:off x="4472588" y="3193125"/>
            <a:ext cx="2357400" cy="2370600"/>
          </a:xfrm>
          <a:prstGeom prst="rect">
            <a:avLst/>
          </a:prstGeom>
          <a:solidFill>
            <a:srgbClr val="B7B7B7">
              <a:alpha val="42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2400">
                <a:solidFill>
                  <a:srgbClr val="A61C00"/>
                </a:solidFill>
              </a:rPr>
              <a:t>at most over 10,000 unique values</a:t>
            </a:r>
            <a:endParaRPr sz="2400"/>
          </a:p>
        </p:txBody>
      </p:sp>
      <p:sp>
        <p:nvSpPr>
          <p:cNvPr id="130" name="Google Shape;130;p12"/>
          <p:cNvSpPr txBox="1"/>
          <p:nvPr/>
        </p:nvSpPr>
        <p:spPr>
          <a:xfrm>
            <a:off x="7119950" y="3193125"/>
            <a:ext cx="1969200" cy="2370600"/>
          </a:xfrm>
          <a:prstGeom prst="rect">
            <a:avLst/>
          </a:prstGeom>
          <a:solidFill>
            <a:srgbClr val="B7B7B7">
              <a:alpha val="42310"/>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A61C00"/>
              </a:solidFill>
            </a:endParaRPr>
          </a:p>
          <a:p>
            <a:pPr indent="0" lvl="0" marL="0" marR="0" rtl="0" algn="ctr">
              <a:lnSpc>
                <a:spcPct val="100000"/>
              </a:lnSpc>
              <a:spcBef>
                <a:spcPts val="0"/>
              </a:spcBef>
              <a:spcAft>
                <a:spcPts val="0"/>
              </a:spcAft>
              <a:buNone/>
            </a:pPr>
            <a:r>
              <a:t/>
            </a:r>
            <a:endParaRPr b="1">
              <a:solidFill>
                <a:srgbClr val="A61C00"/>
              </a:solidFill>
            </a:endParaRPr>
          </a:p>
          <a:p>
            <a:pPr indent="0" lvl="0" marL="0" marR="0" rtl="0" algn="ctr">
              <a:lnSpc>
                <a:spcPct val="100000"/>
              </a:lnSpc>
              <a:spcBef>
                <a:spcPts val="0"/>
              </a:spcBef>
              <a:spcAft>
                <a:spcPts val="0"/>
              </a:spcAft>
              <a:buNone/>
            </a:pPr>
            <a:r>
              <a:t/>
            </a:r>
            <a:endParaRPr b="1">
              <a:solidFill>
                <a:srgbClr val="A61C00"/>
              </a:solidFill>
            </a:endParaRPr>
          </a:p>
          <a:p>
            <a:pPr indent="0" lvl="0" marL="0" marR="0" rtl="0" algn="ctr">
              <a:lnSpc>
                <a:spcPct val="100000"/>
              </a:lnSpc>
              <a:spcBef>
                <a:spcPts val="0"/>
              </a:spcBef>
              <a:spcAft>
                <a:spcPts val="0"/>
              </a:spcAft>
              <a:buNone/>
            </a:pPr>
            <a:r>
              <a:rPr b="1" lang="en-US" sz="2400">
                <a:solidFill>
                  <a:srgbClr val="A61C00"/>
                </a:solidFill>
              </a:rPr>
              <a:t>noise, </a:t>
            </a:r>
            <a:endParaRPr b="1" sz="2400">
              <a:solidFill>
                <a:srgbClr val="A61C00"/>
              </a:solidFill>
            </a:endParaRPr>
          </a:p>
          <a:p>
            <a:pPr indent="0" lvl="0" marL="0" marR="0" rtl="0" algn="ctr">
              <a:lnSpc>
                <a:spcPct val="100000"/>
              </a:lnSpc>
              <a:spcBef>
                <a:spcPts val="0"/>
              </a:spcBef>
              <a:spcAft>
                <a:spcPts val="0"/>
              </a:spcAft>
              <a:buClr>
                <a:schemeClr val="dk1"/>
              </a:buClr>
              <a:buFont typeface="Arial"/>
              <a:buNone/>
            </a:pPr>
            <a:r>
              <a:rPr b="1" lang="en-US" sz="2400">
                <a:solidFill>
                  <a:srgbClr val="A61C00"/>
                </a:solidFill>
              </a:rPr>
              <a:t>outliers</a:t>
            </a:r>
            <a:endParaRPr b="1" sz="2400">
              <a:solidFill>
                <a:srgbClr val="A61C00"/>
              </a:solidFill>
            </a:endParaRPr>
          </a:p>
        </p:txBody>
      </p:sp>
      <p:sp>
        <p:nvSpPr>
          <p:cNvPr id="131" name="Google Shape;131;p12"/>
          <p:cNvSpPr txBox="1"/>
          <p:nvPr/>
        </p:nvSpPr>
        <p:spPr>
          <a:xfrm>
            <a:off x="9488450" y="3193125"/>
            <a:ext cx="2070300" cy="2370600"/>
          </a:xfrm>
          <a:prstGeom prst="rect">
            <a:avLst/>
          </a:prstGeom>
          <a:solidFill>
            <a:srgbClr val="B7B7B7">
              <a:alpha val="42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A61C00"/>
                </a:solidFill>
              </a:rPr>
              <a:t>100 levels</a:t>
            </a:r>
            <a:endParaRPr b="1" sz="2400">
              <a:solidFill>
                <a:srgbClr val="A61C00"/>
              </a:solidFill>
            </a:endParaRPr>
          </a:p>
        </p:txBody>
      </p:sp>
      <p:sp>
        <p:nvSpPr>
          <p:cNvPr id="132" name="Google Shape;132;p12"/>
          <p:cNvSpPr txBox="1"/>
          <p:nvPr/>
        </p:nvSpPr>
        <p:spPr>
          <a:xfrm>
            <a:off x="2146000" y="5769450"/>
            <a:ext cx="9412800" cy="525000"/>
          </a:xfrm>
          <a:prstGeom prst="rect">
            <a:avLst/>
          </a:prstGeom>
          <a:solidFill>
            <a:srgbClr val="B7B7B7">
              <a:alpha val="42310"/>
            </a:srgbClr>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a:solidFill>
                  <a:srgbClr val="A61C00"/>
                </a:solidFill>
              </a:rPr>
              <a:t>Masked data — difficult to group</a:t>
            </a:r>
            <a:endParaRPr b="1" sz="2400">
              <a:solidFill>
                <a:srgbClr val="A61C00"/>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